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C0E60DA-243A-4ED6-8E5A-354C9553B68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AB7A4EA-67EB-448A-B54A-BFA04C762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9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0DA-243A-4ED6-8E5A-354C9553B68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A4EA-67EB-448A-B54A-BFA04C762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3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0E60DA-243A-4ED6-8E5A-354C9553B68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B7A4EA-67EB-448A-B54A-BFA04C762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41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0E60DA-243A-4ED6-8E5A-354C9553B68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B7A4EA-67EB-448A-B54A-BFA04C7623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9691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0E60DA-243A-4ED6-8E5A-354C9553B68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B7A4EA-67EB-448A-B54A-BFA04C762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1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0DA-243A-4ED6-8E5A-354C9553B68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A4EA-67EB-448A-B54A-BFA04C762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1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0DA-243A-4ED6-8E5A-354C9553B68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A4EA-67EB-448A-B54A-BFA04C762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14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0DA-243A-4ED6-8E5A-354C9553B68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A4EA-67EB-448A-B54A-BFA04C762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942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0E60DA-243A-4ED6-8E5A-354C9553B68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B7A4EA-67EB-448A-B54A-BFA04C762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62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0DA-243A-4ED6-8E5A-354C9553B68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A4EA-67EB-448A-B54A-BFA04C762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9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0E60DA-243A-4ED6-8E5A-354C9553B68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B7A4EA-67EB-448A-B54A-BFA04C762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6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0DA-243A-4ED6-8E5A-354C9553B68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A4EA-67EB-448A-B54A-BFA04C762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0DA-243A-4ED6-8E5A-354C9553B68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A4EA-67EB-448A-B54A-BFA04C762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0DA-243A-4ED6-8E5A-354C9553B68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A4EA-67EB-448A-B54A-BFA04C762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8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0DA-243A-4ED6-8E5A-354C9553B68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A4EA-67EB-448A-B54A-BFA04C762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4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0DA-243A-4ED6-8E5A-354C9553B68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A4EA-67EB-448A-B54A-BFA04C762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8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60DA-243A-4ED6-8E5A-354C9553B68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A4EA-67EB-448A-B54A-BFA04C762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80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E60DA-243A-4ED6-8E5A-354C9553B68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7A4EA-67EB-448A-B54A-BFA04C762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2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22A82E-758C-4FC7-BF71-F1CEFE59674F}"/>
              </a:ext>
            </a:extLst>
          </p:cNvPr>
          <p:cNvSpPr/>
          <p:nvPr/>
        </p:nvSpPr>
        <p:spPr>
          <a:xfrm>
            <a:off x="3387903" y="72696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dirty="0"/>
              <a:t>Муниципальное автономное общеобразовательное учреждение средняя общеобразовательная школа № 21 с углублённым изучением немецкого языка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FC793-D5E2-4384-AA27-6B98D212E2FE}"/>
              </a:ext>
            </a:extLst>
          </p:cNvPr>
          <p:cNvSpPr txBox="1"/>
          <p:nvPr/>
        </p:nvSpPr>
        <p:spPr>
          <a:xfrm>
            <a:off x="6259498" y="3567794"/>
            <a:ext cx="440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«</a:t>
            </a:r>
            <a:r>
              <a:rPr lang="ru-RU" sz="4800" b="1" dirty="0" err="1"/>
              <a:t>К</a:t>
            </a:r>
            <a:r>
              <a:rPr lang="ru-RU" sz="4800" b="1" dirty="0" err="1" smtClean="0"/>
              <a:t>аДЕТСТВО</a:t>
            </a:r>
            <a:r>
              <a:rPr lang="ru-RU" sz="4800" b="1" dirty="0" smtClean="0"/>
              <a:t>»</a:t>
            </a:r>
            <a:endParaRPr lang="ru-RU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B9E9E-C733-47BC-AC72-2456CF8E69BD}"/>
              </a:ext>
            </a:extLst>
          </p:cNvPr>
          <p:cNvSpPr txBox="1"/>
          <p:nvPr/>
        </p:nvSpPr>
        <p:spPr>
          <a:xfrm>
            <a:off x="2097495" y="1776907"/>
            <a:ext cx="95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Программа внеурочной деятельности</a:t>
            </a:r>
            <a:endParaRPr lang="ru-RU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6057D-7B32-4E46-8B33-8C3F9660B9AB}"/>
              </a:ext>
            </a:extLst>
          </p:cNvPr>
          <p:cNvSpPr txBox="1"/>
          <p:nvPr/>
        </p:nvSpPr>
        <p:spPr>
          <a:xfrm>
            <a:off x="5733818" y="6251236"/>
            <a:ext cx="178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Сыктывкар </a:t>
            </a:r>
            <a:r>
              <a:rPr lang="ru-RU" dirty="0" smtClean="0"/>
              <a:t>2024</a:t>
            </a:r>
            <a:endParaRPr lang="ru-RU" dirty="0"/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49" y="2972407"/>
            <a:ext cx="3834581" cy="24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819" y="1534875"/>
            <a:ext cx="1063927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Актуальность программы</a:t>
            </a:r>
            <a:r>
              <a:rPr lang="ru-RU" sz="3200" b="1" dirty="0" smtClean="0"/>
              <a:t>.</a:t>
            </a:r>
          </a:p>
          <a:p>
            <a:pPr algn="just"/>
            <a:r>
              <a:rPr lang="ru-RU" sz="2800" dirty="0" smtClean="0"/>
              <a:t>Создание </a:t>
            </a:r>
            <a:r>
              <a:rPr lang="ru-RU" sz="2800" dirty="0"/>
              <a:t>модели кадетских классов как структур общеобразовательных учебных заведений позволяет повысить доступность кадетского образования и создать структуру для организации и реализации воспитательного процесса на принципах кадетского воспитания, предусматривающих формирование образованной и воспитанной личности для социально активной деятельности в различных сферах жизни </a:t>
            </a:r>
            <a:r>
              <a:rPr lang="ru-RU" sz="2800" dirty="0" smtClean="0"/>
              <a:t>общества.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31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A4D119-D3E8-47C2-AD66-DCFF46B91E6C}"/>
              </a:ext>
            </a:extLst>
          </p:cNvPr>
          <p:cNvSpPr txBox="1"/>
          <p:nvPr/>
        </p:nvSpPr>
        <p:spPr>
          <a:xfrm>
            <a:off x="439917" y="1791953"/>
            <a:ext cx="11044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Участники – </a:t>
            </a:r>
            <a:r>
              <a:rPr lang="ru-RU" sz="2400" dirty="0" smtClean="0"/>
              <a:t>учащиеся начальной школы 1 класс 2024-2025 </a:t>
            </a:r>
            <a:r>
              <a:rPr lang="ru-RU" sz="2400" dirty="0" err="1" smtClean="0"/>
              <a:t>у.г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4D119-D3E8-47C2-AD66-DCFF46B91E6C}"/>
              </a:ext>
            </a:extLst>
          </p:cNvPr>
          <p:cNvSpPr txBox="1"/>
          <p:nvPr/>
        </p:nvSpPr>
        <p:spPr>
          <a:xfrm>
            <a:off x="439918" y="2560802"/>
            <a:ext cx="999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Срок обучения: </a:t>
            </a:r>
            <a:r>
              <a:rPr lang="ru-RU" sz="2400" dirty="0" smtClean="0"/>
              <a:t>4 года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0942" y="3244333"/>
            <a:ext cx="85344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Партнеры: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Министерство внутренних дел г. Сыктывкара (Шефы</a:t>
            </a:r>
            <a:r>
              <a:rPr lang="ru-RU" sz="16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Центр «Вдохновение»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Библиотеки города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Национальный музей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Муниципальные отделения </a:t>
            </a:r>
            <a:r>
              <a:rPr lang="ru-RU" dirty="0" err="1" smtClean="0"/>
              <a:t>Юнармии</a:t>
            </a:r>
            <a:r>
              <a:rPr lang="ru-RU" dirty="0"/>
              <a:t>,</a:t>
            </a:r>
            <a:r>
              <a:rPr lang="ru-RU" dirty="0" smtClean="0"/>
              <a:t> Движение первых, Добровольчества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Музей МВД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Музей «Офицеры России»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Стефано</a:t>
            </a:r>
            <a:r>
              <a:rPr lang="ru-RU" dirty="0" smtClean="0"/>
              <a:t>-Пермский собор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ЦППМиМП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795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83D87B-B886-42A3-A35D-0AF28B33691C}"/>
              </a:ext>
            </a:extLst>
          </p:cNvPr>
          <p:cNvSpPr txBox="1"/>
          <p:nvPr/>
        </p:nvSpPr>
        <p:spPr>
          <a:xfrm>
            <a:off x="852462" y="1281818"/>
            <a:ext cx="103555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/>
              <a:t>Цель</a:t>
            </a:r>
            <a:r>
              <a:rPr lang="ru-RU" sz="4400" dirty="0"/>
              <a:t>: </a:t>
            </a:r>
            <a:r>
              <a:rPr lang="ru-RU" sz="2400" dirty="0" smtClean="0"/>
              <a:t>интеллектуальное</a:t>
            </a:r>
            <a:r>
              <a:rPr lang="ru-RU" sz="2400" dirty="0"/>
              <a:t>, культурное, физическое и нравственное развитие обучающихся, их социализация в обществе, создание основы для подготовки несовершеннолетних граждан к служению Отечеству на гражданском и военном поприще.</a:t>
            </a:r>
            <a:endParaRPr lang="ru-RU" sz="3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3D158-D83B-4875-AE50-A5FDD0C43152}"/>
              </a:ext>
            </a:extLst>
          </p:cNvPr>
          <p:cNvSpPr txBox="1"/>
          <p:nvPr/>
        </p:nvSpPr>
        <p:spPr>
          <a:xfrm>
            <a:off x="852462" y="3159255"/>
            <a:ext cx="102678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Задачи:</a:t>
            </a:r>
          </a:p>
          <a:p>
            <a:pPr algn="just"/>
            <a:r>
              <a:rPr lang="ru-RU" sz="2100" dirty="0" smtClean="0"/>
              <a:t>1. Подготовка </a:t>
            </a:r>
            <a:r>
              <a:rPr lang="ru-RU" sz="2100" dirty="0"/>
              <a:t>младших школьников к сознательному стремлению стать настоящим кадетом; </a:t>
            </a:r>
            <a:endParaRPr lang="ru-RU" sz="2100" dirty="0" smtClean="0"/>
          </a:p>
          <a:p>
            <a:pPr algn="just"/>
            <a:r>
              <a:rPr lang="ru-RU" sz="2100" dirty="0" smtClean="0"/>
              <a:t>2. формирование </a:t>
            </a:r>
            <a:r>
              <a:rPr lang="ru-RU" sz="2100" dirty="0"/>
              <a:t>личности кадета через усвоение этических и нравственных норм, развитие определенного уровня эрудиции, активизации интереса к истории Отечества; </a:t>
            </a:r>
            <a:endParaRPr lang="ru-RU" sz="2100" dirty="0" smtClean="0"/>
          </a:p>
          <a:p>
            <a:pPr algn="just"/>
            <a:r>
              <a:rPr lang="ru-RU" sz="2100" dirty="0" smtClean="0"/>
              <a:t>3. знакомство </a:t>
            </a:r>
            <a:r>
              <a:rPr lang="ru-RU" sz="2100" dirty="0"/>
              <a:t>воспитанников с историей, традициями, заповедями кадетского братства; </a:t>
            </a:r>
            <a:endParaRPr lang="ru-RU" sz="2100" dirty="0" smtClean="0"/>
          </a:p>
          <a:p>
            <a:pPr algn="just"/>
            <a:r>
              <a:rPr lang="ru-RU" sz="2100" dirty="0" smtClean="0"/>
              <a:t>4. </a:t>
            </a:r>
            <a:r>
              <a:rPr lang="ru-RU" sz="2100" dirty="0"/>
              <a:t>формирование представлений о нравственности в рамках освоения понятий «добро и зло», «правда и ложь», «честь и бесчестье», а также изучение элементарных правил поведения воспитанника – кадета.</a:t>
            </a:r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val="27102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621" y="1877961"/>
            <a:ext cx="111989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u="sng" dirty="0" smtClean="0"/>
              <a:t>Гражданско-патриотическое направление:</a:t>
            </a:r>
            <a:endParaRPr lang="ru-RU" sz="2800" u="sng" dirty="0" smtClean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История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Краеведение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Кодекс кадета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Изучение символики РФ и РК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Изучение родов войск и их отличительные особенности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Баллистика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Работа с шефами МВД (встречи, выходы в музей МВД и т.д.)</a:t>
            </a: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Участие в мероприятиях Движение первых и </a:t>
            </a:r>
            <a:r>
              <a:rPr lang="ru-RU" sz="2400" dirty="0" err="1" smtClean="0"/>
              <a:t>Юнармии</a:t>
            </a:r>
            <a:endParaRPr lang="ru-RU" sz="2400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80852" y="992746"/>
            <a:ext cx="6784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Основные блоки программы:</a:t>
            </a:r>
          </a:p>
        </p:txBody>
      </p:sp>
    </p:spTree>
    <p:extLst>
      <p:ext uri="{BB962C8B-B14F-4D97-AF65-F5344CB8AC3E}">
        <p14:creationId xmlns:p14="http://schemas.microsoft.com/office/powerpoint/2010/main" val="34523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2051" y="1475032"/>
            <a:ext cx="925215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2. </a:t>
            </a:r>
            <a:r>
              <a:rPr lang="ru-RU" sz="2800" u="sng" dirty="0" smtClean="0"/>
              <a:t>Физкультурно-спортивное </a:t>
            </a:r>
            <a:r>
              <a:rPr lang="ru-RU" sz="2800" u="sng" dirty="0" smtClean="0"/>
              <a:t>направление:</a:t>
            </a:r>
            <a:endParaRPr lang="ru-RU" sz="2800" u="sng" dirty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Режим дня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Строевая подготовка: </a:t>
            </a:r>
            <a:r>
              <a:rPr lang="ru-RU" sz="2400" dirty="0" err="1" smtClean="0"/>
              <a:t>флаговая</a:t>
            </a:r>
            <a:r>
              <a:rPr lang="ru-RU" sz="2400" dirty="0"/>
              <a:t>, </a:t>
            </a:r>
            <a:r>
              <a:rPr lang="ru-RU" sz="2400" dirty="0" smtClean="0"/>
              <a:t>стрельба, сворачивание флага</a:t>
            </a:r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dirty="0"/>
              <a:t>Медицина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Занятия </a:t>
            </a:r>
            <a:r>
              <a:rPr lang="ru-RU" sz="2400" dirty="0" smtClean="0"/>
              <a:t>спортом 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Т</a:t>
            </a:r>
            <a:r>
              <a:rPr lang="ru-RU" sz="2400" dirty="0" smtClean="0"/>
              <a:t>анцы</a:t>
            </a:r>
            <a:r>
              <a:rPr lang="ru-RU" sz="2400" dirty="0" smtClean="0"/>
              <a:t>: бальные</a:t>
            </a:r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dirty="0"/>
              <a:t>Дефиле</a:t>
            </a:r>
          </a:p>
          <a:p>
            <a:pPr marL="285750" indent="-285750">
              <a:buFontTx/>
              <a:buChar char="-"/>
            </a:pPr>
            <a:endParaRPr lang="ru-RU" sz="2400" dirty="0"/>
          </a:p>
          <a:p>
            <a:r>
              <a:rPr lang="ru-RU" sz="2800" u="sng" dirty="0"/>
              <a:t>3. </a:t>
            </a:r>
            <a:r>
              <a:rPr lang="ru-RU" sz="2800" u="sng" dirty="0" smtClean="0"/>
              <a:t>Духовно-нравственное </a:t>
            </a:r>
            <a:r>
              <a:rPr lang="ru-RU" sz="2800" u="sng" dirty="0" smtClean="0"/>
              <a:t>направление:</a:t>
            </a:r>
            <a:endParaRPr lang="ru-RU" sz="2800" u="sng" dirty="0"/>
          </a:p>
          <a:p>
            <a:pPr marL="285750" indent="-285750">
              <a:buFontTx/>
              <a:buChar char="-"/>
            </a:pPr>
            <a:r>
              <a:rPr lang="ru-RU" sz="2400" dirty="0"/>
              <a:t>Музыка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Рисование, живопись, </a:t>
            </a:r>
            <a:r>
              <a:rPr lang="ru-RU" sz="2400" dirty="0" smtClean="0"/>
              <a:t>графика</a:t>
            </a: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Выходы в собор и общение с священником</a:t>
            </a: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97161" y="767146"/>
            <a:ext cx="6784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Основные блоки программы:</a:t>
            </a:r>
          </a:p>
        </p:txBody>
      </p:sp>
    </p:spTree>
    <p:extLst>
      <p:ext uri="{BB962C8B-B14F-4D97-AF65-F5344CB8AC3E}">
        <p14:creationId xmlns:p14="http://schemas.microsoft.com/office/powerpoint/2010/main" val="2466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/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149</TotalTime>
  <Words>328</Words>
  <Application>Microsoft Office PowerPoint</Application>
  <PresentationFormat>Широкоэкранный</PresentationFormat>
  <Paragraphs>47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МАОУ СОШ №21</cp:lastModifiedBy>
  <cp:revision>11</cp:revision>
  <dcterms:created xsi:type="dcterms:W3CDTF">2023-12-17T15:33:54Z</dcterms:created>
  <dcterms:modified xsi:type="dcterms:W3CDTF">2024-05-30T14:47:34Z</dcterms:modified>
</cp:coreProperties>
</file>