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266" r:id="rId3"/>
    <p:sldId id="269" r:id="rId4"/>
    <p:sldId id="282" r:id="rId5"/>
    <p:sldId id="270" r:id="rId6"/>
    <p:sldId id="271" r:id="rId7"/>
    <p:sldId id="283" r:id="rId8"/>
    <p:sldId id="275" r:id="rId9"/>
    <p:sldId id="280" r:id="rId10"/>
    <p:sldId id="272" r:id="rId11"/>
    <p:sldId id="273" r:id="rId12"/>
    <p:sldId id="274" r:id="rId13"/>
    <p:sldId id="281" r:id="rId14"/>
    <p:sldId id="276" r:id="rId15"/>
    <p:sldId id="278" r:id="rId16"/>
    <p:sldId id="279" r:id="rId17"/>
    <p:sldId id="27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405E1-28F3-474E-887D-6DD8257C5C2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F1747-7682-46A7-BB79-72F02BF3A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07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F1747-7682-46A7-BB79-72F02BF3A9A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3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06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3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66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2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81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6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4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4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4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89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91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382D9-4B2B-4BE9-8833-632C26BB2FE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CFE7-9400-48EE-8288-C073DA3EB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0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3047" y="0"/>
            <a:ext cx="7070974" cy="1069524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>
              <a:spcBef>
                <a:spcPts val="290"/>
              </a:spcBef>
              <a:spcAft>
                <a:spcPts val="0"/>
              </a:spcAft>
            </a:pP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Муниципальное автономное общеобразовательное учреждение</a:t>
            </a:r>
            <a:endParaRPr dirty="0" lang="ru-RU" sz="1400"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 algn="ctr">
              <a:spcBef>
                <a:spcPts val="290"/>
              </a:spcBef>
              <a:spcAft>
                <a:spcPts val="0"/>
              </a:spcAft>
            </a:pP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 «Средняя общеобразовательная школа № 21 с углубленным изучением немецкого языка»</a:t>
            </a:r>
            <a:endParaRPr dirty="0" lang="ru-RU" sz="1400"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 algn="ctr">
              <a:spcBef>
                <a:spcPts val="290"/>
              </a:spcBef>
              <a:spcAft>
                <a:spcPts val="0"/>
              </a:spcAft>
            </a:pP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«</a:t>
            </a:r>
            <a:r>
              <a:rPr dirty="0" err="1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Немеч</a:t>
            </a: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 </a:t>
            </a:r>
            <a:r>
              <a:rPr dirty="0" err="1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кыв</a:t>
            </a: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 </a:t>
            </a:r>
            <a:r>
              <a:rPr dirty="0" err="1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пыдiсянь</a:t>
            </a: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 </a:t>
            </a:r>
            <a:r>
              <a:rPr dirty="0" err="1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велöдан</a:t>
            </a: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 21 №-а </a:t>
            </a:r>
            <a:r>
              <a:rPr dirty="0" err="1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шöр</a:t>
            </a: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 школа»</a:t>
            </a:r>
            <a:endParaRPr dirty="0" lang="ru-RU" sz="1400"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 algn="ctr">
              <a:spcBef>
                <a:spcPts val="290"/>
              </a:spcBef>
              <a:spcAft>
                <a:spcPts val="0"/>
              </a:spcAft>
            </a:pP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муниципальной </a:t>
            </a:r>
            <a:r>
              <a:rPr dirty="0" err="1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асъюралана</a:t>
            </a: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 </a:t>
            </a:r>
            <a:r>
              <a:rPr dirty="0" err="1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велöдан</a:t>
            </a: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 учреждение</a:t>
            </a:r>
            <a:endParaRPr dirty="0" lang="ru-RU" sz="1400">
              <a:latin charset="0" panose="02020603050405020304" pitchFamily="18" typeface="Times New Roman"/>
              <a:ea charset="0" panose="02020603050405020304" pitchFamily="18" typeface="Times New Roman"/>
            </a:endParaRPr>
          </a:p>
        </p:txBody>
      </p:sp>
      <p:pic>
        <p:nvPicPr>
          <p:cNvPr descr="Музей вход" id="5" name="Рисунок 4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" r="41"/>
          <a:stretch>
            <a:fillRect/>
          </a:stretch>
        </p:blipFill>
        <p:spPr bwMode="auto">
          <a:xfrm>
            <a:off x="3135249" y="1240790"/>
            <a:ext cx="5939790" cy="10845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084832" y="2615184"/>
            <a:ext cx="9770623" cy="3909788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spcAft>
                <a:spcPts val="0"/>
              </a:spcAft>
            </a:pPr>
            <a:r>
              <a:rPr b="1" dirty="0" lang="en-US">
                <a:solidFill>
                  <a:srgbClr val="000000"/>
                </a:solidFill>
                <a:latin charset="0" panose="02020603050405020304" pitchFamily="18" typeface="Times New Roman"/>
              </a:rPr>
              <a:t>VI</a:t>
            </a:r>
            <a:r>
              <a:rPr b="1" dirty="0" lang="ru-RU">
                <a:solidFill>
                  <a:srgbClr val="000000"/>
                </a:solidFill>
                <a:latin charset="0" panose="02020603050405020304" pitchFamily="18" typeface="Times New Roman"/>
              </a:rPr>
              <a:t> муниципальные патриотические чтения «Мы помним! Мы гордимся</a:t>
            </a:r>
            <a:r>
              <a:rPr b="1" dirty="0" lang="ru-RU" smtClean="0">
                <a:solidFill>
                  <a:srgbClr val="000000"/>
                </a:solidFill>
                <a:latin charset="0" panose="02020603050405020304" pitchFamily="18" typeface="Times New Roman"/>
              </a:rPr>
              <a:t>!»</a:t>
            </a:r>
          </a:p>
          <a:p>
            <a:pPr>
              <a:spcAft>
                <a:spcPts val="0"/>
              </a:spcAft>
            </a:pPr>
            <a:endParaRPr dirty="0" lang="ru-RU" smtClean="0" sz="16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 </a:t>
            </a:r>
            <a:r>
              <a:rPr b="1" dirty="0" i="1" lang="ru-RU" smtClean="0" sz="2000">
                <a:solidFill>
                  <a:srgbClr val="000000"/>
                </a:solidFill>
                <a:latin charset="0" panose="02020603050405020304" pitchFamily="18" typeface="Times New Roman"/>
              </a:rPr>
              <a:t>Номинация</a:t>
            </a:r>
            <a:r>
              <a:rPr b="1" dirty="0" i="1" lang="ru-RU" sz="2000">
                <a:solidFill>
                  <a:srgbClr val="000000"/>
                </a:solidFill>
                <a:latin charset="0" panose="02020603050405020304" pitchFamily="18" typeface="Times New Roman"/>
              </a:rPr>
              <a:t>: «Навеки в памяти народной</a:t>
            </a:r>
            <a:r>
              <a:rPr b="1" dirty="0" i="1" lang="ru-RU" smtClean="0" sz="2000">
                <a:solidFill>
                  <a:srgbClr val="000000"/>
                </a:solidFill>
                <a:latin charset="0" panose="02020603050405020304" pitchFamily="18" typeface="Times New Roman"/>
              </a:rPr>
              <a:t>»</a:t>
            </a:r>
            <a:r>
              <a:rPr b="1" dirty="0" i="1" lang="ru-RU" sz="2000">
                <a:solidFill>
                  <a:srgbClr val="000000"/>
                </a:solidFill>
                <a:latin charset="0" panose="02020603050405020304" pitchFamily="18" typeface="Times New Roman"/>
              </a:rPr>
              <a:t> </a:t>
            </a:r>
            <a:endParaRPr dirty="0" lang="ru-RU" smtClean="0" sz="20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>
              <a:spcAft>
                <a:spcPts val="0"/>
              </a:spcAft>
            </a:pPr>
            <a:r>
              <a:rPr b="1" dirty="0" i="1" lang="ru-RU" sz="2400">
                <a:solidFill>
                  <a:srgbClr val="000000"/>
                </a:solidFill>
                <a:latin charset="0" panose="02020603050405020304" pitchFamily="18" typeface="Times New Roman"/>
              </a:rPr>
              <a:t> </a:t>
            </a:r>
            <a:endParaRPr dirty="0" lang="ru-RU" smtClean="0" sz="16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 algn="ctr">
              <a:spcAft>
                <a:spcPts val="0"/>
              </a:spcAft>
            </a:pPr>
            <a:r>
              <a:rPr b="1" dirty="0" lang="ru-RU" smtClean="0" sz="3600">
                <a:solidFill>
                  <a:srgbClr val="000000"/>
                </a:solidFill>
                <a:latin charset="0" panose="02020603050405020304" pitchFamily="18" typeface="Times New Roman"/>
              </a:rPr>
              <a:t>Долгая дорога на восток…</a:t>
            </a:r>
            <a:endParaRPr dirty="0" lang="ru-RU" smtClean="0" sz="16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>
              <a:spcAft>
                <a:spcPts val="0"/>
              </a:spcAft>
            </a:pPr>
            <a:r>
              <a:rPr b="1" dirty="0" i="1" lang="ru-RU" sz="2400">
                <a:solidFill>
                  <a:srgbClr val="000000"/>
                </a:solidFill>
                <a:latin charset="0" panose="02020603050405020304" pitchFamily="18" typeface="Times New Roman"/>
              </a:rPr>
              <a:t> </a:t>
            </a:r>
            <a:endParaRPr dirty="0" lang="ru-RU" smtClean="0" sz="16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 algn="r">
              <a:spcAft>
                <a:spcPts val="0"/>
              </a:spcAft>
            </a:pPr>
            <a:r>
              <a:rPr dirty="0" i="1" lang="ru-RU" sz="2000">
                <a:solidFill>
                  <a:srgbClr val="000000"/>
                </a:solidFill>
                <a:latin charset="0" panose="02020603050405020304" pitchFamily="18" typeface="Times New Roman"/>
              </a:rPr>
              <a:t>Автор – </a:t>
            </a:r>
            <a:r>
              <a:rPr dirty="0" err="1" i="1" lang="ru-RU" sz="2000">
                <a:solidFill>
                  <a:srgbClr val="000000"/>
                </a:solidFill>
                <a:latin charset="0" panose="02020603050405020304" pitchFamily="18" typeface="Times New Roman"/>
              </a:rPr>
              <a:t>Суслина</a:t>
            </a:r>
            <a:r>
              <a:rPr dirty="0" i="1" lang="ru-RU" sz="2000">
                <a:solidFill>
                  <a:srgbClr val="000000"/>
                </a:solidFill>
                <a:latin charset="0" panose="02020603050405020304" pitchFamily="18" typeface="Times New Roman"/>
              </a:rPr>
              <a:t> Анна,7а</a:t>
            </a:r>
            <a:endParaRPr dirty="0" lang="ru-RU" smtClean="0" sz="16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 algn="r">
              <a:spcAft>
                <a:spcPts val="0"/>
              </a:spcAft>
            </a:pPr>
            <a:r>
              <a:rPr dirty="0" i="1" lang="ru-RU" sz="2000">
                <a:solidFill>
                  <a:srgbClr val="000000"/>
                </a:solidFill>
                <a:latin charset="0" panose="02020603050405020304" pitchFamily="18" typeface="Times New Roman"/>
              </a:rPr>
              <a:t>Руководитель – Фадеева </a:t>
            </a:r>
            <a:r>
              <a:rPr dirty="0" i="1" lang="ru-RU" smtClean="0" sz="2000">
                <a:solidFill>
                  <a:srgbClr val="000000"/>
                </a:solidFill>
                <a:latin charset="0" panose="02020603050405020304" pitchFamily="18" typeface="Times New Roman"/>
              </a:rPr>
              <a:t>Н.Н</a:t>
            </a:r>
            <a:endParaRPr dirty="0" lang="ru-RU" smtClean="0" sz="16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>
              <a:spcAft>
                <a:spcPts val="0"/>
              </a:spcAft>
            </a:pPr>
            <a:r>
              <a:rPr b="1" dirty="0" i="1" lang="ru-RU" sz="2400">
                <a:solidFill>
                  <a:srgbClr val="000000"/>
                </a:solidFill>
                <a:latin charset="0" panose="02020603050405020304" pitchFamily="18" typeface="Times New Roman"/>
              </a:rPr>
              <a:t> </a:t>
            </a:r>
            <a:endParaRPr dirty="0" lang="ru-RU" smtClean="0" sz="16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 algn="ctr">
              <a:spcAft>
                <a:spcPts val="0"/>
              </a:spcAft>
            </a:pPr>
            <a:r>
              <a:rPr dirty="0" i="1" lang="ru-RU" sz="2400">
                <a:solidFill>
                  <a:srgbClr val="000000"/>
                </a:solidFill>
                <a:latin charset="0" panose="02020603050405020304" pitchFamily="18" typeface="Times New Roman"/>
              </a:rPr>
              <a:t> </a:t>
            </a:r>
            <a:endParaRPr dirty="0" lang="ru-RU" smtClean="0" sz="16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  <a:p>
            <a:pPr algn="ctr">
              <a:spcAft>
                <a:spcPts val="0"/>
              </a:spcAft>
            </a:pPr>
            <a:r>
              <a:rPr dirty="0" lang="ru-RU" sz="1400">
                <a:solidFill>
                  <a:srgbClr val="000000"/>
                </a:solidFill>
                <a:latin charset="0" panose="02020603050405020304" pitchFamily="18" typeface="Times New Roman"/>
              </a:rPr>
              <a:t>Сыктывкар, 2023</a:t>
            </a:r>
            <a:endParaRPr dirty="0" lang="ru-RU" sz="14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107" l="39952" r="31305" t="2071"/>
          <a:stretch/>
        </p:blipFill>
        <p:spPr>
          <a:xfrm>
            <a:off x="587464" y="3044727"/>
            <a:ext cx="2446021" cy="348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43632"/>
      </p:ext>
    </p:extLst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281216" y="1624779"/>
            <a:ext cx="6615659" cy="452431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«Так, когда в городе </a:t>
            </a:r>
            <a:r>
              <a:rPr dirty="0" err="1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Мукдене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мы нашли кое-какое обмундирование сделали ремонт. Шили стирали приводили в порядок обмундирование и оружие. Возили мебель для казармы, для штаба, но там пришлось мало побыть. Там мы первый раз увидели японцев пленных. Пленных везли в Россию. В вагонах, чем возят уголь, открытых. Стояли шесть составов на станции, а шли пешком, несчётное количество. Утром физзарядка и все кричат будто какой-то праздник, такой у них закон. И мы шесть солдат с нашего батальона, остальные из разных частей,  попали сопровождать первый трофейный эшелон. Нам дали четыре вагона.  Доехали до города Харбина. А там надо перегружаться на русский поезд, линия разная наша шире. Три дня китайцы перегружали с вагона на вагон. Мы им платили за работу: за 8 часов, шесть человек получали один ящик конфет весом 10 кг.  У нас было много всякой всячины, учёта, бумаги нет никакой что надо мы ели и пили с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вагона». </a:t>
            </a:r>
            <a:endParaRPr dirty="0" lang="ru-RU" sz="1400"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489" l="112" r="133" t="13"/>
          <a:stretch/>
        </p:blipFill>
        <p:spPr>
          <a:xfrm>
            <a:off x="190194" y="1822203"/>
            <a:ext cx="4846501" cy="33044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715" y="5126636"/>
            <a:ext cx="4274760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err="1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Шелепанов</a:t>
            </a:r>
            <a:r>
              <a:rPr b="1" dirty="0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 Н.В., справа, с товарищами</a:t>
            </a:r>
            <a:endParaRPr b="1" dirty="0" i="1" lang="ru-RU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583124" y="359764"/>
            <a:ext cx="7405141" cy="70788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Доехали до города </a:t>
            </a:r>
            <a:r>
              <a:rPr b="1" dirty="0" lang="ru-RU" smtClean="0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Харбина…</a:t>
            </a:r>
            <a:endParaRPr b="1" dirty="0" lang="ru-RU" sz="4000"/>
          </a:p>
        </p:txBody>
      </p:sp>
    </p:spTree>
    <p:extLst>
      <p:ext uri="{BB962C8B-B14F-4D97-AF65-F5344CB8AC3E}">
        <p14:creationId xmlns:p14="http://schemas.microsoft.com/office/powerpoint/2010/main" val="1298856287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6950" y="4371129"/>
            <a:ext cx="7435121" cy="23083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   И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вот приехали в Россию недалеко от города Чита, на семьдесят четвёртый разъезд, выгрузились, а потом всё прибывают и прибывают эшелон за эшелоном, только успевай выгружать. И приехали частично взвод за взводом, а  штаб всё был в </a:t>
            </a:r>
            <a:r>
              <a:rPr dirty="0" err="1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Мукдене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и мы уже пережили зиму, это наступил уже сорок шестой год.  Весной стало уже потеплее начали собирать солдат стройбата и направили почти всех, которые приехали с </a:t>
            </a:r>
            <a:r>
              <a:rPr dirty="0" err="1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Мукдена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опять через город Харбин во Владивосток. А потом на Сахалин и там до пятьдесят первого года находился в городе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Корсакове…».</a:t>
            </a:r>
            <a:endParaRPr dirty="0"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" l="23" r="29"/>
          <a:stretch/>
        </p:blipFill>
        <p:spPr>
          <a:xfrm>
            <a:off x="119920" y="1181106"/>
            <a:ext cx="4527030" cy="54983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" l="2400" r="47253" t="78319"/>
          <a:stretch/>
        </p:blipFill>
        <p:spPr>
          <a:xfrm>
            <a:off x="6029538" y="1181105"/>
            <a:ext cx="4614653" cy="27222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05534" y="3952559"/>
            <a:ext cx="3357797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err="1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Шелепанов</a:t>
            </a:r>
            <a:r>
              <a:rPr b="1" dirty="0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 Н.В., справа</a:t>
            </a:r>
            <a:endParaRPr b="1" dirty="0" i="1" lang="ru-RU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3720" y="149227"/>
            <a:ext cx="5405839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А потом на </a:t>
            </a:r>
            <a:r>
              <a:rPr b="1" dirty="0" lang="ru-RU" smtClean="0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Сахалин…</a:t>
            </a:r>
            <a:endParaRPr b="1" dirty="0" lang="ru-RU" sz="4000"/>
          </a:p>
        </p:txBody>
      </p:sp>
    </p:spTree>
    <p:extLst>
      <p:ext uri="{BB962C8B-B14F-4D97-AF65-F5344CB8AC3E}">
        <p14:creationId xmlns:p14="http://schemas.microsoft.com/office/powerpoint/2010/main" val="816757258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712" y="4886825"/>
            <a:ext cx="11783467" cy="175432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 22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марта 1951года </a:t>
            </a:r>
            <a:r>
              <a:rPr dirty="0" err="1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Шелепанов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Николай Васильевич был уволен в запас. </a:t>
            </a:r>
            <a:r>
              <a:rPr dirty="0" lang="ru-RU">
                <a:solidFill>
                  <a:srgbClr val="000000"/>
                </a:solidFill>
                <a:latin charset="0" panose="020F0502020204030204" pitchFamily="34" typeface="Calibri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Общий срок службы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армии составил 7 лет с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1944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по 1951 годы.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После войны  сначала работал плотником на Сыктывкарском механическом заводе (СМЗ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),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потом в лесозаводе на ЛДК (</a:t>
            </a:r>
            <a:r>
              <a:rPr dirty="0" err="1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лесодеревообрабатывающий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комбинат) на пилораме. Дисциплинированный,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трудолюбивый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инициативный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-  он был очень хорошим работником. В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1973, 1975 годах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награжден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знаками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«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Победитель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социалистического соревнования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», в 1984 году - «Ударник одиннадцатой пятилетки»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среди работников лесной промышленности. В 1986 году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награжден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медалью «За трудовое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отличие»</a:t>
            </a:r>
            <a:endParaRPr dirty="0" lang="ru-RU" sz="1400"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71" l="91" r="4494" t="20"/>
          <a:stretch/>
        </p:blipFill>
        <p:spPr>
          <a:xfrm>
            <a:off x="5710" y="1751148"/>
            <a:ext cx="3925402" cy="27059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" l="97" r="91" t="5"/>
          <a:stretch/>
        </p:blipFill>
        <p:spPr>
          <a:xfrm>
            <a:off x="4023944" y="1686119"/>
            <a:ext cx="3833244" cy="27775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" l="4" r="38" t="91"/>
          <a:stretch/>
        </p:blipFill>
        <p:spPr>
          <a:xfrm>
            <a:off x="7950020" y="1686119"/>
            <a:ext cx="4241980" cy="28209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36385" y="359956"/>
            <a:ext cx="4015138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4000">
                <a:latin charset="0" panose="02020603050405020304" pitchFamily="18" typeface="Times New Roman"/>
                <a:cs charset="0" panose="02020603050405020304" pitchFamily="18" typeface="Times New Roman"/>
              </a:rPr>
              <a:t>Награды за труд</a:t>
            </a:r>
            <a:endParaRPr b="1" dirty="0" lang="ru-RU" sz="40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8111266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869" y="5891221"/>
            <a:ext cx="11643158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lvl="0"/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  Николай Васильевич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членом   Коммунистической партии Советского Союза.  Много читал, особенно интересовался политикой.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Я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знаю его только из рассказов моей бабушки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так как он умер за полгода до моего рождения 8 июня 2009 года.</a:t>
            </a:r>
            <a:endParaRPr dirty="0" lang="ru-RU" sz="1400">
              <a:solidFill>
                <a:prstClr val="black"/>
              </a:solidFill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32" r="63006" t="7"/>
          <a:stretch/>
        </p:blipFill>
        <p:spPr>
          <a:xfrm>
            <a:off x="206078" y="983964"/>
            <a:ext cx="2881617" cy="44927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92" l="61579" r="1576" t="54025"/>
          <a:stretch/>
        </p:blipFill>
        <p:spPr>
          <a:xfrm rot="5400000">
            <a:off x="7342487" y="567818"/>
            <a:ext cx="3956023" cy="503305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" l="86" r="104" t="54"/>
          <a:stretch/>
        </p:blipFill>
        <p:spPr>
          <a:xfrm>
            <a:off x="3470445" y="1100049"/>
            <a:ext cx="3145536" cy="22517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488" l="29" r="7115" t="5"/>
          <a:stretch/>
        </p:blipFill>
        <p:spPr>
          <a:xfrm>
            <a:off x="3388149" y="3384556"/>
            <a:ext cx="3227832" cy="2276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flipH="1">
            <a:off x="7104887" y="5062356"/>
            <a:ext cx="524700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err="1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Шелепанов</a:t>
            </a:r>
            <a:r>
              <a:rPr b="1" dirty="0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err="1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Н.В.в</a:t>
            </a:r>
            <a:r>
              <a:rPr b="1" dirty="0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 доме отдыха в </a:t>
            </a:r>
            <a:r>
              <a:rPr b="1" dirty="0" err="1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Лемью</a:t>
            </a:r>
            <a:r>
              <a:rPr b="1" dirty="0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, 1993г. </a:t>
            </a:r>
            <a:endParaRPr b="1" dirty="0" i="1" lang="ru-RU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008" y="86605"/>
            <a:ext cx="11309699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4000">
                <a:latin charset="0" panose="02020603050405020304" pitchFamily="18" typeface="Times New Roman"/>
                <a:cs charset="0" panose="02020603050405020304" pitchFamily="18" typeface="Times New Roman"/>
              </a:rPr>
              <a:t>Ветеран Великой Отечественной войны и труда</a:t>
            </a:r>
            <a:endParaRPr b="1" dirty="0" lang="ru-RU" sz="40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861" y="5456209"/>
            <a:ext cx="2877834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err="1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Шелепанов</a:t>
            </a:r>
            <a:r>
              <a:rPr b="1" dirty="0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 Н.В.,1998г.</a:t>
            </a:r>
            <a:endParaRPr b="1" dirty="0" i="1" lang="ru-RU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8116361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" l="3714" r="29" t="64612"/>
          <a:stretch/>
        </p:blipFill>
        <p:spPr>
          <a:xfrm>
            <a:off x="119035" y="1476295"/>
            <a:ext cx="4029468" cy="26759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4832" y="4549676"/>
            <a:ext cx="11722308" cy="23083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    Со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дня окончания Великой Отечественной войны прошло уже много лет, но память о родных, на долю которых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выпали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такие суровые испытания должна жить и передаваться от поколения к поколению.   Прадед не любил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рассказывать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о своей службе, но воспоминания   будоражили сознание и вылились на страницы Дневника. Пусть они станут частью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общенародной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памяти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.   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Ему не пришлось принимать участие в боевых действиях, но на его долю выпали очень  тяжелые испытания, которые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не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все выдерживали. Николай Васильевич прожил большую и достойную жизнь. Он награжден: медалью За победу над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Японией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», медалью «Жукова» орденом «Отечественной войны </a:t>
            </a:r>
            <a:r>
              <a:rPr dirty="0" lang="en-US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II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 степени»,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 </a:t>
            </a:r>
            <a:endParaRPr dirty="0" lang="ru-RU" sz="1400"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algn="just">
              <a:spcAft>
                <a:spcPts val="0"/>
              </a:spcAft>
            </a:pP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 </a:t>
            </a:r>
            <a:endParaRPr dirty="0" lang="ru-RU" sz="1400"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" l="2896" r="8" t="54102"/>
          <a:stretch/>
        </p:blipFill>
        <p:spPr>
          <a:xfrm>
            <a:off x="4204044" y="1465658"/>
            <a:ext cx="3918385" cy="26866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" l="4411" r="101" t="57793"/>
          <a:stretch/>
        </p:blipFill>
        <p:spPr>
          <a:xfrm>
            <a:off x="8177970" y="1476295"/>
            <a:ext cx="3854711" cy="268661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" y="325913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b="1" dirty="0" lang="ru-RU" sz="4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Награды за Победу в Великой Отечественной войне</a:t>
            </a:r>
          </a:p>
        </p:txBody>
      </p:sp>
    </p:spTree>
    <p:extLst>
      <p:ext uri="{BB962C8B-B14F-4D97-AF65-F5344CB8AC3E}">
        <p14:creationId xmlns:p14="http://schemas.microsoft.com/office/powerpoint/2010/main" val="3084962780"/>
      </p:ext>
    </p:extLst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48668" y="5138071"/>
            <a:ext cx="6832480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lvl="0"/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 Николай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Васильевич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был награжден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многими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юбилейными медалями: 40, 50, 60,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лет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Победы в Великой Отечественной войне, 30 лет Советской Армии и флота. </a:t>
            </a:r>
            <a:endParaRPr dirty="0" lang="ru-RU" sz="1400">
              <a:solidFill>
                <a:prstClr val="black"/>
              </a:solidFill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66" l="96" r="5991"/>
          <a:stretch/>
        </p:blipFill>
        <p:spPr>
          <a:xfrm>
            <a:off x="318428" y="4147564"/>
            <a:ext cx="3666744" cy="2514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" l="5094" r="58" t="64829"/>
          <a:stretch/>
        </p:blipFill>
        <p:spPr>
          <a:xfrm>
            <a:off x="239195" y="1687485"/>
            <a:ext cx="3745977" cy="24325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" r="72" t="163"/>
          <a:stretch/>
        </p:blipFill>
        <p:spPr>
          <a:xfrm>
            <a:off x="4249345" y="1715186"/>
            <a:ext cx="3824285" cy="2572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439" l="94" r="2910" t="8"/>
          <a:stretch/>
        </p:blipFill>
        <p:spPr>
          <a:xfrm>
            <a:off x="8164908" y="1715185"/>
            <a:ext cx="3771628" cy="25720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895" y="482657"/>
            <a:ext cx="12281183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4000">
                <a:latin charset="0" panose="02020603050405020304" pitchFamily="18" typeface="Times New Roman"/>
                <a:cs charset="0" panose="02020603050405020304" pitchFamily="18" typeface="Times New Roman"/>
              </a:rPr>
              <a:t>Награды за Победу в Великой Отечественной войне</a:t>
            </a:r>
            <a:endParaRPr b="1" dirty="0" lang="ru-RU" sz="40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1666000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" l="11" r="82" t="58"/>
          <a:stretch/>
        </p:blipFill>
        <p:spPr>
          <a:xfrm>
            <a:off x="154391" y="3454897"/>
            <a:ext cx="3147935" cy="31983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" l="23" t="92"/>
          <a:stretch/>
        </p:blipFill>
        <p:spPr>
          <a:xfrm>
            <a:off x="146386" y="991847"/>
            <a:ext cx="3567216" cy="2463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15494" y="4826675"/>
            <a:ext cx="7866775" cy="203132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lvl="0"/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     С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Днем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Победы в Великой Отечественной войне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прадедушку поздравляли Президент Российской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Федерации -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В.В. Путин и Глава Республики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Коми - В.А. </a:t>
            </a:r>
            <a:r>
              <a:rPr dirty="0" err="1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Торлопов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, 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с пожеланиями здоровья, счастья и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благополучия.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.Я горжусь тем, что мой прадедушка внёс свой вклад в  Великую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Победу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</a:rPr>
              <a:t>над фашизмом.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 </a:t>
            </a:r>
            <a:endParaRPr dirty="0" lang="ru-RU" smtClean="0">
              <a:solidFill>
                <a:srgbClr val="000000"/>
              </a:solidFill>
              <a:latin charset="0" panose="02020603050405020304" pitchFamily="18" typeface="Times New Roman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algn="just" lvl="0"/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Николай Васильевич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был сильным, физически крепким человеком, выносливым, терпеливым, верным присяге и 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воинскому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долгу</a:t>
            </a:r>
            <a:r>
              <a:rPr dirty="0" lang="ru-RU" smtClean="0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</a:t>
            </a:r>
            <a:r>
              <a:rPr dirty="0" lang="ru-RU">
                <a:solidFill>
                  <a:srgbClr val="000000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настоящим патриотом своей Родины.</a:t>
            </a:r>
            <a:endParaRPr dirty="0" lang="ru-RU" sz="1400">
              <a:solidFill>
                <a:prstClr val="black"/>
              </a:solidFill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" l="14" t="45"/>
          <a:stretch/>
        </p:blipFill>
        <p:spPr>
          <a:xfrm>
            <a:off x="3769550" y="1526198"/>
            <a:ext cx="4346235" cy="288935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" l="53" r="58"/>
          <a:stretch/>
        </p:blipFill>
        <p:spPr>
          <a:xfrm>
            <a:off x="8208999" y="1503128"/>
            <a:ext cx="3943578" cy="28893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92254" y="203711"/>
            <a:ext cx="7288534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4000">
                <a:latin charset="0" panose="02020603050405020304" pitchFamily="18" typeface="Times New Roman"/>
                <a:cs charset="0" panose="02020603050405020304" pitchFamily="18" typeface="Times New Roman"/>
              </a:rPr>
              <a:t>Поздравления с Днем Победы!</a:t>
            </a:r>
            <a:endParaRPr b="1" dirty="0" lang="ru-RU" sz="40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4949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6658" y="659568"/>
            <a:ext cx="8252387" cy="4503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источников и литературы: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https://ru.wikipedia.org/wiki/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Воспоминания моего прадедушки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Шелепанова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Николая Васильевича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3.Воспоминания прабабушки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Шелепановой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Валентины Алексеевны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Книга Памяти Республики Коми, том 5, г. Сыктывкар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Книга Памяти Республики Коми, том 6, г. Сыктывкар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6.Фото, документы из семейного архива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62BD30C-51DA-4E78-8947-2B5AE3B2D7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045" y="2032570"/>
            <a:ext cx="2963165" cy="3975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099030" y="6130977"/>
            <a:ext cx="2517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Шелепанов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Н.В. 2003г.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6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0352" y="265176"/>
            <a:ext cx="11256264" cy="924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В истории человечества есть события, значение которых не тускнеет от неумолимого бега времени. Таким событием стала вторая мировая война. Сегодня все отчетливее видится великая и горькая правда о войне, ее небывалой жестокости, о немыслимых людских страданиях и непомерных потерях. Потомки должны знать и помнить, что ценою больших жертв и страданий наших дедушек и бабушек, прадедушек и прабабушек, мы вышли победителями в Великой Отечественной войне.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трагическое событие затронуло каждую семью нашей страны. Практически, в каждой семье есть родственники, которые сражались за свободу своей Родины в этой войне. Наш долг –сохранить память о них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Цель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ts val="575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Узнать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жизни и службе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моего прадедушки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Шелепанова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Николая Васильевича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в годы Великой Отечественной войны и войны с Японией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ctr" eaLnBrk="0" fontAlgn="base" hangingPunct="0">
              <a:lnSpc>
                <a:spcPct val="150000"/>
              </a:lnSpc>
              <a:spcBef>
                <a:spcPts val="575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</a:rPr>
              <a:t>Задачи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исследования</a:t>
            </a:r>
            <a:r>
              <a:rPr lang="ru-RU" sz="3200" b="1" dirty="0" smtClean="0">
                <a:latin typeface="Times New Roman" panose="02020603050405020304" pitchFamily="18" charset="0"/>
              </a:rPr>
              <a:t> </a:t>
            </a:r>
          </a:p>
          <a:p>
            <a:pPr algn="just" eaLnBrk="0" fontAlgn="base" hangingPunct="0">
              <a:spcBef>
                <a:spcPts val="575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</a:rPr>
              <a:t> 1</a:t>
            </a:r>
            <a:r>
              <a:rPr lang="ru-RU" dirty="0">
                <a:latin typeface="Times New Roman" panose="02020603050405020304" pitchFamily="18" charset="0"/>
              </a:rPr>
              <a:t>.Восстановить страницы воспоминаний </a:t>
            </a:r>
            <a:r>
              <a:rPr lang="ru-RU" dirty="0" smtClean="0">
                <a:latin typeface="Times New Roman" panose="02020603050405020304" pitchFamily="18" charset="0"/>
              </a:rPr>
              <a:t>прадедушки </a:t>
            </a:r>
            <a:r>
              <a:rPr lang="ru-RU" dirty="0">
                <a:latin typeface="Times New Roman" panose="02020603050405020304" pitchFamily="18" charset="0"/>
              </a:rPr>
              <a:t>о службе 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Рабоче-крестьянской Красной Армии.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Вызвать желание у своих ровесников узнать и рассказать о своих родственниках.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ts val="575"/>
              </a:spcBef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392018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2116" y="1360600"/>
            <a:ext cx="7225261" cy="452431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     Недавно 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мы разбирали старые шкафы моей прабабушки. В одном из них мы </a:t>
            </a: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случайно 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обнаружили рукописи прадедушки. Они написаны на старых и </a:t>
            </a: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уже 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пожелтевших листах школьной тетрадки разборчивым подчерком. И при </a:t>
            </a: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этом 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его записи сохранились в хорошем состоянии. </a:t>
            </a:r>
          </a:p>
          <a:p>
            <a:pPr algn="just"/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     Мой прадедушка </a:t>
            </a:r>
            <a:r>
              <a:rPr dirty="0" err="1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Шелепанов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 Николай Васильевич уроженец села Часово</a:t>
            </a: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, </a:t>
            </a:r>
            <a:r>
              <a:rPr dirty="0" err="1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Сыктывдинского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 района.  Он родился 25 ноября 1927 года. Окончил школу в 1943году, 6 классов. До </a:t>
            </a: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войны 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занимался спортом: метанием копья, диска, ходьбой на марафонские дистанции. Прадед был призван в </a:t>
            </a: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Рабоче-крестьянскую 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Красную Армию в ноябре 1944года. Военную присягу принял 24 февраля 1945года, </a:t>
            </a: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был 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прикомандирован к 31 гвардейской бригаде- </a:t>
            </a: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стрелком, а с февраля 1948года по март 1951года – ездовой на лошади. </a:t>
            </a:r>
            <a:endParaRPr dirty="0" lang="ru-RU" smtClean="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>
              <a:spcAft>
                <a:spcPts val="0"/>
              </a:spcAft>
            </a:pP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   Он 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не любил рассказывать о войне, и то, что мы нашли его Дневник было для нас </a:t>
            </a: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настоящим 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открытием, мы - очень  удивились. На его страницах он написал о своей </a:t>
            </a: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службе </a:t>
            </a:r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в Рабоче-крестьянской Красной Армии во время Великой Отечественной войны и войны с </a:t>
            </a:r>
            <a:r>
              <a:rPr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Японией</a:t>
            </a:r>
            <a:endParaRPr dirty="0" lang="ru-RU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81" l="73687" r="77" t="3618"/>
          <a:stretch/>
        </p:blipFill>
        <p:spPr>
          <a:xfrm>
            <a:off x="359766" y="1360600"/>
            <a:ext cx="3207894" cy="49297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66043" y="209862"/>
            <a:ext cx="5356531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z="4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У</a:t>
            </a:r>
            <a:r>
              <a:rPr b="1" dirty="0" lang="ru-RU" smtClean="0" sz="4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роженец </a:t>
            </a:r>
            <a:r>
              <a:rPr b="1" dirty="0" lang="ru-RU" sz="4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села Часово</a:t>
            </a:r>
            <a:endParaRPr b="1" dirty="0" lang="ru-RU" sz="4000"/>
          </a:p>
        </p:txBody>
      </p:sp>
      <p:sp>
        <p:nvSpPr>
          <p:cNvPr id="3" name="TextBox 2"/>
          <p:cNvSpPr txBox="1"/>
          <p:nvPr/>
        </p:nvSpPr>
        <p:spPr>
          <a:xfrm>
            <a:off x="929389" y="6290378"/>
            <a:ext cx="1873771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err="1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Шелепанов</a:t>
            </a:r>
            <a:r>
              <a:rPr b="1" dirty="0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 Н.В. </a:t>
            </a:r>
            <a:endParaRPr b="1" dirty="0" i="1" lang="ru-RU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9326110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03757" y="1726899"/>
            <a:ext cx="6140462" cy="452431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lvl="0"/>
            <a:r>
              <a:rPr dirty="0" lang="ru-RU" smtClean="0">
                <a:solidFill>
                  <a:srgbClr val="202122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>
                <a:solidFill>
                  <a:srgbClr val="202122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На Ялтинской конференции в феврале 1945 года СССР обязался вступить в войну на стороне союзников </a:t>
            </a:r>
            <a:r>
              <a:rPr dirty="0" lang="ru-RU" smtClean="0">
                <a:solidFill>
                  <a:srgbClr val="202122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по</a:t>
            </a:r>
          </a:p>
          <a:p>
            <a:pPr algn="just" lvl="0"/>
            <a:r>
              <a:rPr dirty="0" lang="ru-RU" smtClean="0">
                <a:solidFill>
                  <a:srgbClr val="202122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>
                <a:solidFill>
                  <a:srgbClr val="202122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антигитлеровской коалиции против Японии через 2—3 месяца после капитуляции Германии и окончания войны в </a:t>
            </a:r>
            <a:endParaRPr dirty="0" lang="ru-RU" smtClean="0">
              <a:solidFill>
                <a:srgbClr val="202122"/>
              </a:solidFill>
              <a:latin charset="0" panose="02020603050405020304" pitchFamily="18" typeface="Times New Roman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algn="just" lvl="0"/>
            <a:r>
              <a:rPr dirty="0" lang="ru-RU" smtClean="0">
                <a:solidFill>
                  <a:srgbClr val="202122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Европе</a:t>
            </a:r>
            <a:r>
              <a:rPr dirty="0" lang="ru-RU">
                <a:solidFill>
                  <a:srgbClr val="202122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</a:t>
            </a:r>
            <a:r>
              <a:rPr dirty="0" lang="ru-RU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В течение мая — начала августа 1945 года советское командование перебросило на </a:t>
            </a:r>
            <a:r>
              <a:rPr dirty="0" lang="ru-RU" smtClean="0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Дальний </a:t>
            </a:r>
            <a:r>
              <a:rPr dirty="0" lang="ru-RU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Восток часть </a:t>
            </a:r>
            <a:endParaRPr dirty="0" lang="ru-RU" smtClean="0">
              <a:solidFill>
                <a:srgbClr val="202122"/>
              </a:solidFill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 lvl="0"/>
            <a:r>
              <a:rPr dirty="0" lang="ru-RU" smtClean="0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высвободившихся </a:t>
            </a:r>
            <a:r>
              <a:rPr dirty="0" lang="ru-RU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на </a:t>
            </a:r>
            <a:r>
              <a:rPr dirty="0" lang="ru-RU" smtClean="0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западе </a:t>
            </a:r>
            <a:r>
              <a:rPr dirty="0" lang="ru-RU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войск и техники. Для этого были организованы масштабные воинские железнодорожные перевозки, </a:t>
            </a:r>
            <a:r>
              <a:rPr dirty="0" lang="ru-RU" smtClean="0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сформировано </a:t>
            </a:r>
            <a:r>
              <a:rPr dirty="0" lang="ru-RU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свыше двадцати паровозных колонн. Перегруппированные соединения и части составили три </a:t>
            </a:r>
            <a:r>
              <a:rPr dirty="0" lang="ru-RU" smtClean="0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фронта </a:t>
            </a:r>
            <a:r>
              <a:rPr dirty="0" lang="ru-RU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общей </a:t>
            </a:r>
            <a:r>
              <a:rPr dirty="0" lang="ru-RU" smtClean="0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численностью </a:t>
            </a:r>
            <a:r>
              <a:rPr dirty="0" lang="ru-RU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примерно в 1,5 миллиона человек</a:t>
            </a:r>
            <a:r>
              <a:rPr dirty="0" lang="ru-RU" smtClean="0">
                <a:solidFill>
                  <a:srgbClr val="202122"/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.</a:t>
            </a:r>
            <a:endParaRPr dirty="0" lang="ru-RU" sz="1400">
              <a:solidFill>
                <a:prstClr val="black"/>
              </a:solidFill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algn="just" lvl="0"/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В составе    33 запасного стрелкового полка 6 гвардейской танковой армии на Забайкальском фронте  под командованием маршала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Р.Я. Малиновского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проходил службу    мой прадедушка </a:t>
            </a:r>
            <a:r>
              <a:rPr dirty="0" err="1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Шелепанов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Николай Васильевич.</a:t>
            </a:r>
            <a:endParaRPr dirty="0" lang="ru-RU">
              <a:solidFill>
                <a:prstClr val="black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14" l="1832" r="49363" t="47273"/>
          <a:stretch/>
        </p:blipFill>
        <p:spPr>
          <a:xfrm>
            <a:off x="174805" y="1933731"/>
            <a:ext cx="5225747" cy="35113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4672" y="5706784"/>
            <a:ext cx="4376149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err="1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Шелепанов</a:t>
            </a:r>
            <a:r>
              <a:rPr b="1" dirty="0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 Н.В., слева, с однополчанами</a:t>
            </a:r>
            <a:endParaRPr b="1" dirty="0" i="1" lang="ru-RU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4544" y="284814"/>
            <a:ext cx="7084568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33 </a:t>
            </a:r>
            <a:r>
              <a:rPr b="1" dirty="0" lang="ru-RU" smtClean="0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запасной стрелковый полк</a:t>
            </a:r>
            <a:endParaRPr b="1" dirty="0" lang="ru-RU" sz="4000"/>
          </a:p>
        </p:txBody>
      </p:sp>
    </p:spTree>
    <p:extLst>
      <p:ext uri="{BB962C8B-B14F-4D97-AF65-F5344CB8AC3E}">
        <p14:creationId xmlns:p14="http://schemas.microsoft.com/office/powerpoint/2010/main" val="714690128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16971" y="1242273"/>
            <a:ext cx="7461148" cy="535531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своих  воспоминаниях он писал: «Выехали с Архангельска летом 1945 года примерно в июне месяце, в направлении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на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железную дорогу Москва-Владивосток. Пересели на поезд ехавший в Москву. Мы ехали очень долго, все на восток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никто не знал куда едем. И вот однажды нас остановили на одной станции. Единственный запасной путь по уставу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полустанок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 Железная дорога была  из одной линии.  Нас обогнал поезд, там были пушки и танки. И через несколько часов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нас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опять обогнал санитарный поезд, вагонов 5 было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а через 2-3 часа он ехал уже обратно.  Наши солдаты, несколько человек, съездили туда, успели заскочить на ходу,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когда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этот поезд нас обгонял.  Там оказывается пустили поезд на поезд. Стрелка открылась зелёный свет и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линия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отведена на запасной путь, вот так было крушение поездов. А мы ругались почему нас не пускают, оказывается крушение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Потом сказали, что там погибло около 22 человек, а раненых не знаем сколько. Нас отправляли ночью мы даже не видели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ничего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 Итак, мы ехали по Сибири до какой-то маленькой станции, вроде название Отпор. И оттуда мы пошли пешком, </a:t>
            </a:r>
            <a:endParaRPr dirty="0" lang="ru-RU" smtClean="0">
              <a:latin charset="0" panose="02020603050405020304" pitchFamily="18" typeface="Times New Roman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algn="just">
              <a:spcAft>
                <a:spcPts val="0"/>
              </a:spcAft>
            </a:pP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а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куда не знаем, кругом пустыня песок это было уже то место, откуда мы должны начать войну». 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  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Так начался путь моего прадеда на Великую Отечественную войну, а впереди его ждало ещё  много испытаний.</a:t>
            </a:r>
            <a:endParaRPr dirty="0"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" l="102" r="12"/>
          <a:stretch/>
        </p:blipFill>
        <p:spPr>
          <a:xfrm>
            <a:off x="200972" y="1348159"/>
            <a:ext cx="4415999" cy="51435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9096" y="314793"/>
            <a:ext cx="10093661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Выехали с Архангельска летом </a:t>
            </a:r>
            <a:r>
              <a:rPr b="1" dirty="0" lang="ru-RU" smtClean="0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1945года…</a:t>
            </a:r>
            <a:endParaRPr b="1" dirty="0" lang="ru-RU" sz="4000"/>
          </a:p>
        </p:txBody>
      </p:sp>
    </p:spTree>
    <p:extLst>
      <p:ext uri="{BB962C8B-B14F-4D97-AF65-F5344CB8AC3E}">
        <p14:creationId xmlns:p14="http://schemas.microsoft.com/office/powerpoint/2010/main" val="4238347569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6558" y="1493952"/>
            <a:ext cx="6505731" cy="452431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        </a:t>
            </a:r>
          </a:p>
          <a:p>
            <a:pPr algn="just">
              <a:spcAft>
                <a:spcPts val="0"/>
              </a:spcAft>
            </a:pP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«Остановились, окопались, а вечером сели на машину кузовную и повезли нас обратно назад, поужинали дали на 3 дня сухой паёк и полный боевой комплект, а мы пулемётчики станковые, и кому автомат кому винтовку дали. И поехали обратно на то место, где окопались. Уже было около 11:00. Ком взвода сказал можете отдыхать до утра, а утром в 3 часа уже сбор. И пошли мы маршем, только тогда нам сказали, что мы ведём освободительную войну, только мы поняли, что идем воевать, что началась война это было 4 часа утра. Мы через часа два прошли  границу, а там ничего, никаких примет нет, ни столбов, ни дороги кругом голый песок. Комвзвода сказал, что мы идём по азимуту, прошли так до 10:00 утра. Жара стала невыносимой. Солдаты начали падать, шинели побросали кое-кто и винтовку бросил. Один только сам застрелился. А мы тащили станковый пулемёт, и мы выдержали. </a:t>
            </a:r>
            <a:endParaRPr dirty="0" lang="ru-RU" smtClean="0">
              <a:latin charset="0" panose="02020603050405020304" pitchFamily="18" typeface="Times New Roman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" l="27" r="70"/>
          <a:stretch/>
        </p:blipFill>
        <p:spPr>
          <a:xfrm>
            <a:off x="299804" y="1374030"/>
            <a:ext cx="4332157" cy="5138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00788" y="464695"/>
            <a:ext cx="4377802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4000">
                <a:latin charset="0" panose="02020603050405020304" pitchFamily="18" typeface="Times New Roman"/>
                <a:cs charset="0" panose="02020603050405020304" pitchFamily="18" typeface="Times New Roman"/>
              </a:rPr>
              <a:t>Мы выдержали…</a:t>
            </a:r>
            <a:endParaRPr b="1" dirty="0" lang="ru-RU" sz="40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7112861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21311" y="1289155"/>
            <a:ext cx="5967310" cy="480131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lvl="0"/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   Нас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с Коми было большинство, а в пулемёте вода нагрелась без стрельбы, жара была до 40°. В конце концов у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нас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забрали пулемёты на кузовную машину, и мы так обрадовались нам так стало легко идти. Мы сняли ботинки потому,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что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жгло через ботинки. Ноги обмотали обмотками и пошли обгонять батальоны. Чтобы дойти до того места, где будет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обед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и может есть вода, но воды не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было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когда пришли все на привал дали суп как каша разве до еды. Только пить и пить хочется» Прадед  оказался выносливым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и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сильным человеком помогли, наверное, довоенные занятия спортом. Такие испытания жарой, жаждой, тяжелыми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физическими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нагрузками выдерживал не каждый, и они ещё не закончились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</a:t>
            </a:r>
          </a:p>
          <a:p>
            <a:pPr algn="just" lvl="0"/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  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Потом привезли воду, мутную цистерну. Сказали для мытья по кружке на брата, но мы её всё равно пили. А потом через час опять вперёд. Так до большого Хингана. А эти пески оказывается пустыня Гоби</a:t>
            </a:r>
            <a:endParaRPr dirty="0" lang="ru-RU" sz="1400">
              <a:solidFill>
                <a:prstClr val="black"/>
              </a:solidFill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3396" y="330871"/>
            <a:ext cx="7072705" cy="1261884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just" lvl="0"/>
            <a:r>
              <a:rPr b="1" dirty="0" lang="ru-RU" smtClean="0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А </a:t>
            </a:r>
            <a:r>
              <a:rPr b="1" dirty="0" lang="ru-RU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эти пески -</a:t>
            </a:r>
            <a:r>
              <a:rPr b="1" dirty="0" lang="ru-RU" smtClean="0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b="1" dirty="0" lang="ru-RU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пустыня </a:t>
            </a:r>
            <a:r>
              <a:rPr b="1" dirty="0" lang="ru-RU" smtClean="0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Гоби…</a:t>
            </a:r>
            <a:endParaRPr b="1" dirty="0" lang="ru-RU" sz="4000">
              <a:solidFill>
                <a:prstClr val="black"/>
              </a:solidFill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endParaRPr b="1" dirty="0" lang="ru-RU" sz="360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" l="40" r="97"/>
          <a:stretch/>
        </p:blipFill>
        <p:spPr>
          <a:xfrm>
            <a:off x="164454" y="1094228"/>
            <a:ext cx="4782300" cy="566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06964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1449" y="1755925"/>
            <a:ext cx="6250898" cy="397031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«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Когда начали подходить к Хингану, пошли дожди. Шли немного по ущелью. Вдоль какой-то речушки. Дороги в грязи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машины застряли, но танками их потащили. Ночью дождь, шинели побросали. Спрятаться некуда дали на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отделение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одну плащ-палатку. Голова в палатке остальное мёрзнет. Так долго не полежишь, а я увидел горит костёр и пошёл туда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Жгли какую-то телегу, но близко не подойти. Видишь огонь и то вроде теплее. Ну вот и перешли Хинган. Гора крутая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но пешком можно забраться. Только машины тащили танки.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Итак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мы шли всё дальше и дальше, не видели ни японцев, ни военных, ни гражданских пока не дошли до города </a:t>
            </a:r>
            <a:r>
              <a:rPr dirty="0" err="1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Тунляо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А он стоит около большой речки. И мост с нашей стороны взорвали. Пришлось подняться по канату. Потом начали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таскать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кирпичи, чтоб заделать заезд на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мост». </a:t>
            </a:r>
            <a:endParaRPr dirty="0" lang="ru-RU" sz="1400"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" l="27661" r="20931" t="77112"/>
          <a:stretch/>
        </p:blipFill>
        <p:spPr>
          <a:xfrm>
            <a:off x="232493" y="2053651"/>
            <a:ext cx="4542606" cy="35676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77718" y="389745"/>
            <a:ext cx="5288948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4000">
                <a:latin charset="0" panose="02020603050405020304" pitchFamily="18" typeface="Times New Roman"/>
                <a:cs charset="0" panose="02020603050405020304" pitchFamily="18" typeface="Times New Roman"/>
              </a:rPr>
              <a:t>Переход через Хинган</a:t>
            </a:r>
            <a:endParaRPr b="1" dirty="0" lang="ru-RU" sz="40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404732" y="5861154"/>
            <a:ext cx="422722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err="1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Шелепанов</a:t>
            </a:r>
            <a:r>
              <a:rPr b="1" dirty="0" i="1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 Н.В., слева, с товарищем </a:t>
            </a:r>
            <a:endParaRPr b="1" dirty="0" i="1" lang="ru-RU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133023"/>
      </p:ext>
    </p:extLst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16578" y="1888759"/>
            <a:ext cx="6405297" cy="369331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lvl="0"/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А на завтра вечером Япония объявила капитуляцию. Вечером начали палить, кто с чего мог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</a:t>
            </a:r>
          </a:p>
          <a:p>
            <a:pPr algn="just" lvl="0"/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А потом всех дальше провожали с оркестром,  в направлении к городу </a:t>
            </a:r>
            <a:r>
              <a:rPr dirty="0" err="1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Мукдену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   Это прошло время от начала войны и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до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города </a:t>
            </a:r>
            <a:r>
              <a:rPr dirty="0" err="1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Тунляу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ровно месяц, и всё шли пешком. Не доходя до </a:t>
            </a:r>
            <a:r>
              <a:rPr dirty="0" err="1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Мукдена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120 км нас подвезли на товарняке. Сколько </a:t>
            </a:r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же</a:t>
            </a:r>
          </a:p>
          <a:p>
            <a:pPr algn="just" lvl="0"/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километров мы шли так пешком никто не знает. Шли 35 дней» </a:t>
            </a:r>
            <a:endParaRPr dirty="0" lang="ru-RU" smtClean="0">
              <a:solidFill>
                <a:prstClr val="black"/>
              </a:solidFill>
              <a:latin charset="0" panose="02020603050405020304" pitchFamily="18" typeface="Times New Roman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algn="just" lvl="0"/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Больше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месяца пути, почти все время ногами, остановились, чтобы порадоваться известию об окончании войны и опять </a:t>
            </a:r>
            <a:endParaRPr dirty="0" lang="ru-RU" smtClean="0">
              <a:solidFill>
                <a:prstClr val="black"/>
              </a:solidFill>
              <a:latin charset="0" panose="02020603050405020304" pitchFamily="18" typeface="Times New Roman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algn="just" lvl="0"/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путь.  Погода  продолжала испытывать солдат проливными дождями и ночным холодом, но они  стойко несли свою </a:t>
            </a:r>
            <a:endParaRPr dirty="0" lang="ru-RU" smtClean="0">
              <a:solidFill>
                <a:prstClr val="black"/>
              </a:solidFill>
              <a:latin charset="0" panose="02020603050405020304" pitchFamily="18" typeface="Times New Roman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algn="just" lvl="0"/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военную </a:t>
            </a:r>
            <a:r>
              <a:rPr dirty="0" lang="ru-RU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службу. За время такого длительного перехода очень сильно износилась одежда.</a:t>
            </a:r>
            <a:endParaRPr dirty="0" lang="ru-RU">
              <a:solidFill>
                <a:prstClr val="black"/>
              </a:solidFill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3298" y="209862"/>
            <a:ext cx="8159350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ru-RU" smtClean="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b="1" dirty="0" lang="ru-RU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Япония объявила </a:t>
            </a:r>
            <a:r>
              <a:rPr b="1" dirty="0" lang="ru-RU" smtClean="0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капитуляцию</a:t>
            </a:r>
            <a:r>
              <a:rPr dirty="0" lang="ru-RU" smtClean="0" sz="4000">
                <a:solidFill>
                  <a:prstClr val="black"/>
                </a:solidFill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…</a:t>
            </a:r>
            <a:endParaRPr dirty="0" lang="ru-RU" sz="400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" l="47" r="72"/>
          <a:stretch/>
        </p:blipFill>
        <p:spPr>
          <a:xfrm>
            <a:off x="116718" y="1079292"/>
            <a:ext cx="4695125" cy="557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51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2026</Words>
  <Application>Microsoft Office PowerPoint</Application>
  <PresentationFormat>Произвольный</PresentationFormat>
  <Paragraphs>93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a.fadeev</dc:creator>
  <cp:lastModifiedBy>user</cp:lastModifiedBy>
  <cp:revision>35</cp:revision>
  <dcterms:created xsi:type="dcterms:W3CDTF">2023-02-06T18:34:42Z</dcterms:created>
  <dcterms:modified xsi:type="dcterms:W3CDTF">2023-02-27T10:36:42Z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802485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