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image/x-emf" Extension="emf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57" r:id="rId4"/>
    <p:sldId id="280" r:id="rId5"/>
    <p:sldId id="266" r:id="rId6"/>
    <p:sldId id="262" r:id="rId7"/>
    <p:sldId id="279" r:id="rId8"/>
    <p:sldId id="278" r:id="rId9"/>
    <p:sldId id="281" r:id="rId10"/>
    <p:sldId id="273" r:id="rId11"/>
    <p:sldId id="276" r:id="rId12"/>
    <p:sldId id="277" r:id="rId13"/>
    <p:sldId id="275" r:id="rId14"/>
    <p:sldId id="259" r:id="rId15"/>
    <p:sldId id="263" r:id="rId16"/>
    <p:sldId id="261" r:id="rId17"/>
    <p:sldId id="267" r:id="rId18"/>
    <p:sldId id="282" r:id="rId19"/>
    <p:sldId id="269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67E713-FE1B-41F8-AB6B-F8534FCD0A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F5741A6-F794-4DA5-971E-B9D6F515E4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0D7434-F6BF-473F-AFCA-0C05C0237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D4AD9-4713-48B5-B7F5-9E84BC9DC4BF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DDB671D-1A1D-4632-8AFC-641770E66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AEAC73-4574-4743-A9C7-DA4AF0456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89228-A2B1-4F67-BD54-59BDFD4801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137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BC60F1-3B94-4D82-95E6-E033B0E67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0EF79C3-84CB-42B5-8F84-B7ACC1D380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9023069-5289-45E2-ADB3-FB1A07D80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D4AD9-4713-48B5-B7F5-9E84BC9DC4BF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AA31A3-8766-41F1-BE8E-027C65A3D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52AC583-AB32-498F-B071-8A58919CC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89228-A2B1-4F67-BD54-59BDFD4801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115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3A1FE99-8051-4C9C-9BBA-149E1B8D0D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6FDA896-FF73-4B65-BD43-3F7820D7B3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4128CD6-89F1-4E4C-806F-0B3903A7D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D4AD9-4713-48B5-B7F5-9E84BC9DC4BF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9E0A909-9F43-44DB-B40F-DE44ABE54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D4EF6D-3CA9-4232-92C6-C9A494C54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89228-A2B1-4F67-BD54-59BDFD4801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306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9F9434-E8FB-4AA7-B1C2-22121174F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8E31B5-523B-4CC9-A08B-AE03A9946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4E14DE6-01EF-4204-ADCB-9DF88EAAC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D4AD9-4713-48B5-B7F5-9E84BC9DC4BF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ADB3621-ED28-4167-84E6-51FEA607C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8FCDE6-499F-457D-B890-310DD295C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89228-A2B1-4F67-BD54-59BDFD4801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77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B146D4-0973-43A2-AEDD-079F8B54E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7EB2A48-5692-44FF-98C2-6FE9104F24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15BB2C-7CD2-47FC-9E63-FD15C5198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D4AD9-4713-48B5-B7F5-9E84BC9DC4BF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E04F2A3-2905-45B3-9E66-BA6F30A6E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E40377-90D9-4B8F-B562-E41D63597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89228-A2B1-4F67-BD54-59BDFD4801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114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B627BC-78D6-46B6-987A-E6335AC66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F40249-946C-47D3-AB88-92601EF81F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73503F1-DE20-4F84-963A-949F6EF167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AEB705D-2862-4EBC-BCCC-E7BC4A1F7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D4AD9-4713-48B5-B7F5-9E84BC9DC4BF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7AD0DD7-05F0-4A91-A4E2-FD409A257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72A349D-7C19-443C-8792-97A8E0B0C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89228-A2B1-4F67-BD54-59BDFD4801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323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AD19CD-ED1E-43D6-8E34-FEA0E100F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579D915-0F72-4FBF-B428-73256A6691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5451D6D-094D-4732-8702-7980169BD7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A1D2492-82D4-4C51-B342-88B3C0749F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EEAA91A-D53A-4A96-A6B7-66AF43FABC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797CAEB-7D2C-4A7E-B343-9DD61FFCF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D4AD9-4713-48B5-B7F5-9E84BC9DC4BF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B045D47-B009-48C0-9FC4-7282E391E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A62EAE3-EAEC-487F-BB5C-F7B62E48D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89228-A2B1-4F67-BD54-59BDFD4801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6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A92541-2D5B-468E-B762-3E5CFEC72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13735C2-76EA-4EF5-A694-691D4DA84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D4AD9-4713-48B5-B7F5-9E84BC9DC4BF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9915FFF-5E8D-443F-96D2-2519A7881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B64018A-722D-4906-B43C-1B74EBE2C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89228-A2B1-4F67-BD54-59BDFD4801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256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10B62AD-299B-4E7D-B40B-5E24C6B4C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D4AD9-4713-48B5-B7F5-9E84BC9DC4BF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5A6206B-DF7B-452D-95A6-949CB939A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934FE8C-B6C7-4D38-9F15-2F95E83F7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89228-A2B1-4F67-BD54-59BDFD4801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370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142E56-7AF9-40ED-8B0E-2E2200290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626806-0EB2-4D48-84CD-C92960FB3E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2723A32-4D17-40BB-82AC-45AB17A453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8C0450F-3B1F-4C5D-9E32-B702BEBE1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D4AD9-4713-48B5-B7F5-9E84BC9DC4BF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6B97C20-D0F1-43D4-A919-D917A4456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036029F-4CAF-49EA-96F3-DC3025FDF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89228-A2B1-4F67-BD54-59BDFD4801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519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2C5F11-365B-4F9E-B047-3FFF443E8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03FC0C5-4130-4416-AD5C-B8C70E9036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A6B861B-3BDB-4F6E-A2C0-180195A960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28A55E0-AEC2-4F32-8336-59CDC40BA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D4AD9-4713-48B5-B7F5-9E84BC9DC4BF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81EA092-8F86-4E13-A737-DF1F8E679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87F1D65-3E22-4A97-A5D4-939453B3C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89228-A2B1-4F67-BD54-59BDFD4801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840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5B9075-C4DA-4F75-A0CB-C552C10EE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DC1FF40-B28D-4708-9077-73A844285E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2FF236-70E4-4A02-9447-6E38B0C594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D4AD9-4713-48B5-B7F5-9E84BC9DC4BF}" type="datetimeFigureOut">
              <a:rPr lang="ru-RU" smtClean="0"/>
              <a:pPr/>
              <a:t>22.03.2024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4CC349D-ADE9-4D94-BAAF-AACE133A30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79614A-82A0-4DE2-9769-3F4D0F7605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89228-A2B1-4F67-BD54-59BDFD4801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59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Relationship Id="rId4" Target="../media/image3.jpeg" Type="http://schemas.openxmlformats.org/officeDocument/2006/relationships/image"/></Relationships>
</file>

<file path=ppt/slides/_rels/slide10.xml.rels><?xml version="1.0" encoding="UTF-8" standalone="yes" ?><Relationships xmlns="http://schemas.openxmlformats.org/package/2006/relationships"><Relationship Id="rId2" Target="../media/image1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2" Target="../media/image1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2.xml.rels><?xml version="1.0" encoding="UTF-8" standalone="yes" ?><Relationships xmlns="http://schemas.openxmlformats.org/package/2006/relationships"><Relationship Id="rId3" Target="../media/image14.jpeg" Type="http://schemas.openxmlformats.org/officeDocument/2006/relationships/image"/><Relationship Id="rId2" Target="../media/image1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3.xml.rels><?xml version="1.0" encoding="UTF-8" standalone="yes" ?><Relationships xmlns="http://schemas.openxmlformats.org/package/2006/relationships"><Relationship Id="rId2" Target="../media/image1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 ?><Relationships xmlns="http://schemas.openxmlformats.org/package/2006/relationships"><Relationship Id="rId3" Target="../media/image19.jpeg" Type="http://schemas.openxmlformats.org/officeDocument/2006/relationships/image"/><Relationship Id="rId2" Target="../media/image1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enc.rusdeutsch.ru/articles/5610" TargetMode="External"/><Relationship Id="rId2" Type="http://schemas.openxmlformats.org/officeDocument/2006/relationships/hyperlink" Target="https://stihi.ru/avtor/zuxe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F00E123-E713-426B-8135-5784996B8CCF}"/>
              </a:ext>
            </a:extLst>
          </p:cNvPr>
          <p:cNvSpPr/>
          <p:nvPr/>
        </p:nvSpPr>
        <p:spPr>
          <a:xfrm>
            <a:off x="993120" y="75265"/>
            <a:ext cx="9733935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общеобразовательное учреждение</a:t>
            </a:r>
          </a:p>
          <a:p>
            <a:pPr lvl="0" algn="ctr">
              <a:spcBef>
                <a:spcPct val="2000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«Средняя общеобразовательная школа  № 21 с углубленным изучением немецкого языка»</a:t>
            </a:r>
          </a:p>
          <a:p>
            <a:pPr lvl="0" algn="ctr">
              <a:spcBef>
                <a:spcPct val="2000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Немечкывпыдiсяньвелöдан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21 №-а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шöр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школа»</a:t>
            </a:r>
          </a:p>
          <a:p>
            <a:pPr lvl="0" algn="ctr">
              <a:spcBef>
                <a:spcPct val="2000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муниципальной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асъюралана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велöдан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учреждение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BC660FF-55E3-4874-A601-E51BAE71AB49}"/>
              </a:ext>
            </a:extLst>
          </p:cNvPr>
          <p:cNvSpPr/>
          <p:nvPr/>
        </p:nvSpPr>
        <p:spPr>
          <a:xfrm>
            <a:off x="3215149" y="2330144"/>
            <a:ext cx="80555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VII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муниципальные патриотические чтения «Мы помним! Мы гордимся!»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CB423D2-DCC8-4F3C-8D72-47278AC0F4AA}"/>
              </a:ext>
            </a:extLst>
          </p:cNvPr>
          <p:cNvSpPr/>
          <p:nvPr/>
        </p:nvSpPr>
        <p:spPr>
          <a:xfrm>
            <a:off x="4026826" y="2743835"/>
            <a:ext cx="55556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Направление:</a:t>
            </a:r>
            <a:r>
              <a:rPr lang="ru-RU" dirty="0" smtClean="0"/>
              <a:t>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«Имя выпускника в летописи школы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F2BA168-D8FE-47BB-93EC-5E58D1DC34B4}"/>
              </a:ext>
            </a:extLst>
          </p:cNvPr>
          <p:cNvSpPr/>
          <p:nvPr/>
        </p:nvSpPr>
        <p:spPr>
          <a:xfrm>
            <a:off x="3684118" y="3067000"/>
            <a:ext cx="6096000" cy="17097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algn="ctr">
              <a:lnSpc>
                <a:spcPct val="107000"/>
              </a:lnSpc>
              <a:spcAft>
                <a:spcPts val="0"/>
              </a:spcAft>
            </a:pPr>
            <a:r>
              <a:rPr lang="ru-RU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Журналист по </a:t>
            </a:r>
            <a:r>
              <a:rPr lang="ru-RU" sz="3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призванию</a:t>
            </a:r>
            <a:endParaRPr lang="ru-RU" sz="3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Сергей </a:t>
            </a:r>
            <a:r>
              <a:rPr lang="ru-RU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Эрвинович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Севрук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(1961-2014г.г)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E843BC9-21E2-493F-B2EC-6798B93A4291}"/>
              </a:ext>
            </a:extLst>
          </p:cNvPr>
          <p:cNvSpPr/>
          <p:nvPr/>
        </p:nvSpPr>
        <p:spPr>
          <a:xfrm>
            <a:off x="7583214" y="4980801"/>
            <a:ext cx="4137731" cy="1133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Авторы </a:t>
            </a:r>
            <a:r>
              <a:rPr lang="ru-RU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Бабенко </a:t>
            </a:r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Виктория, </a:t>
            </a:r>
          </a:p>
          <a:p>
            <a:pPr algn="r"/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Попова Наталья, 8б</a:t>
            </a:r>
            <a:endParaRPr lang="ru-RU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ru-RU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– Фадеева </a:t>
            </a:r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Надежда Николаевна</a:t>
            </a: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учитель </a:t>
            </a:r>
            <a:r>
              <a:rPr lang="ru-RU" sz="12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истории и обществознания</a:t>
            </a:r>
            <a:endParaRPr lang="ru-RU" sz="1200" b="1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380D6B8-79D2-4515-8704-3E9C672062B9}"/>
              </a:ext>
            </a:extLst>
          </p:cNvPr>
          <p:cNvSpPr/>
          <p:nvPr/>
        </p:nvSpPr>
        <p:spPr>
          <a:xfrm>
            <a:off x="5715782" y="6222803"/>
            <a:ext cx="2032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Сыктывкар, 2024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AA9EF240-31B4-4FA9-95BE-2CDE4807AED8}"/>
              </a:ext>
            </a:extLst>
          </p:cNvPr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80219" y="2514810"/>
            <a:ext cx="2750126" cy="427913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Рисунок 10" descr="Музей вход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02193" y="1250541"/>
            <a:ext cx="6467614" cy="87301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601199" y="204775"/>
            <a:ext cx="2447925" cy="163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26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05125" y="-111125"/>
            <a:ext cx="6457949" cy="1325563"/>
          </a:xfrm>
        </p:spPr>
        <p:txBody>
          <a:bodyPr/>
          <a:lstStyle/>
          <a:p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Трудовая деятельность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807376" y="-193126"/>
            <a:ext cx="4624385" cy="67346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5026" y="5867609"/>
            <a:ext cx="114395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После окончания  факультета журналистики Томского университета, в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1983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году, Сергей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Севрук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пришел работать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«Красное знамя». Он сразу подружился с другими корреспондентами – Володей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Овчинниковым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Женей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Клещиным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328286" y="5486401"/>
            <a:ext cx="10349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Димплом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Сергея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Севрука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 окончании Томского государственного университета. </a:t>
            </a: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семейного архива </a:t>
            </a:r>
            <a:endParaRPr lang="ru-RU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21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7799" y="-114300"/>
            <a:ext cx="6562725" cy="1001713"/>
          </a:xfrm>
        </p:spPr>
        <p:txBody>
          <a:bodyPr/>
          <a:lstStyle/>
          <a:p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Трудовая деятельность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5894" y="862586"/>
            <a:ext cx="3749095" cy="474372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14040" y="5603182"/>
            <a:ext cx="411280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Сергей </a:t>
            </a:r>
            <a:r>
              <a:rPr lang="ru-RU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Севрук</a:t>
            </a:r>
            <a:r>
              <a:rPr lang="ru-RU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(справа</a:t>
            </a:r>
            <a:r>
              <a:rPr lang="ru-RU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с коллегами</a:t>
            </a:r>
          </a:p>
          <a:p>
            <a:pPr lvl="0" algn="ctr"/>
            <a:r>
              <a:rPr lang="ru-RU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В. </a:t>
            </a:r>
            <a:r>
              <a:rPr lang="ru-RU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Овчинниковым</a:t>
            </a:r>
            <a:r>
              <a:rPr lang="ru-RU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В. </a:t>
            </a:r>
            <a:r>
              <a:rPr lang="ru-RU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Кичигиным</a:t>
            </a:r>
          </a:p>
          <a:p>
            <a:pPr lvl="0" algn="ctr"/>
            <a:r>
              <a:rPr lang="ru-RU" sz="14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Фото из семейного архива</a:t>
            </a:r>
            <a:endParaRPr lang="ru-RU" sz="14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34353" y="1130129"/>
            <a:ext cx="7089719" cy="4233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449580" algn="just">
              <a:lnSpc>
                <a:spcPct val="115000"/>
              </a:lnSpc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Каждый в отделе волен был писать на любые экономические темы, но за каждым были закреплены определенные отрасли. </a:t>
            </a: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449580" algn="just">
              <a:lnSpc>
                <a:spcPct val="115000"/>
              </a:lnSpc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Сергею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поручили освещать лесную тематику. Отправили его знакомиться с работниками «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Комилеспрома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–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они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подсказывали темы, рассказывали о проблемах и достижениях. Через пару недель Сергей 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Эрвинович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мог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профессионально говорить о валочно-пакетирующих машинах, о сплошных и выборочных рубках. Любил командировки,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которые 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тогда очень поощрялись, за короткий срок познакомился со всеми «лесными» районами Коми, а затем и гигантами отрасли –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Сыктывкарским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ЛПК, 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Жешартским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фанерным комбинатом, </a:t>
            </a:r>
            <a:r>
              <a:rPr lang="ru-RU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Княжпогостским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заводом ДВП.  Сергей с головой окунулся в работу, легко адаптировался в новых условиях и смог быстро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влиться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коллектив. </a:t>
            </a:r>
            <a:endParaRPr lang="ru-RU" sz="1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66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48050" y="0"/>
            <a:ext cx="5657850" cy="647700"/>
          </a:xfrm>
        </p:spPr>
        <p:txBody>
          <a:bodyPr>
            <a:normAutofit fontScale="90000"/>
          </a:bodyPr>
          <a:lstStyle/>
          <a:p>
            <a:r>
              <a:rPr b="1" dirty="0" lang="ru-RU">
                <a:solidFill>
                  <a:prstClr val="black"/>
                </a:solidFill>
                <a:latin charset="0" pitchFamily="18" typeface="Times New Roman"/>
                <a:cs charset="0" pitchFamily="18" typeface="Times New Roman"/>
              </a:rPr>
              <a:t>Трудовая деятельность</a:t>
            </a:r>
            <a:endParaRPr dirty="0"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cstate="email"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0842" y="579719"/>
            <a:ext cx="8572354" cy="284330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cstate="email"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11" l="42" r="44" t="135"/>
          <a:stretch/>
        </p:blipFill>
        <p:spPr>
          <a:xfrm>
            <a:off x="490888" y="578445"/>
            <a:ext cx="7976844" cy="279530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59773" y="3718679"/>
            <a:ext cx="11608176" cy="3139321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 indent="449580">
              <a:spcAft>
                <a:spcPts val="0"/>
              </a:spcAft>
            </a:pPr>
            <a:r>
              <a:rPr dirty="0" lang="ru-RU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После «Красного знамя» Сергей какое-то время работал в газете «7 дней Экспресс». </a:t>
            </a:r>
            <a:r>
              <a:rPr dirty="0" lang="ru-RU" smtClean="0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Начальник </a:t>
            </a:r>
            <a:r>
              <a:rPr dirty="0" lang="ru-RU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охраны Спиридонова – Борис Анатольевич Пономарев вспоминает: «Однажды во время  прогулки шеф меня спросил</a:t>
            </a:r>
            <a:r>
              <a:rPr dirty="0" lang="ru-RU" smtClean="0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: </a:t>
            </a:r>
            <a:r>
              <a:rPr dirty="0" lang="ru-RU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«Как ты думаешь, этот парень-журналист, шустрый такой, Сергей </a:t>
            </a:r>
            <a:r>
              <a:rPr dirty="0" err="1" lang="ru-RU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Севрук</a:t>
            </a:r>
            <a:r>
              <a:rPr dirty="0" lang="ru-RU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 – ничего? Хочу взять его на </a:t>
            </a:r>
            <a:r>
              <a:rPr dirty="0" lang="ru-RU" smtClean="0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место </a:t>
            </a:r>
            <a:r>
              <a:rPr dirty="0" lang="ru-RU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пресс-секретаря». Да вроде, говорю, толковый парень. Можно взять. Вскоре после этого Сергея пригласили». </a:t>
            </a:r>
            <a:endParaRPr dirty="0" lang="ru-RU" sz="1400">
              <a:latin charset="0" panose="020F0502020204030204" pitchFamily="34" typeface="Calibri"/>
              <a:ea charset="0" panose="020F0502020204030204" pitchFamily="34" typeface="Calibri"/>
              <a:cs charset="0" panose="02020603050405020304" pitchFamily="18" typeface="Times New Roman"/>
            </a:endParaRPr>
          </a:p>
          <a:p>
            <a:pPr algn="just" indent="449580">
              <a:spcAft>
                <a:spcPts val="0"/>
              </a:spcAft>
            </a:pPr>
            <a:r>
              <a:rPr dirty="0" lang="ru-RU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В конце 90-х он был назначен пресс-секретарём Юрия Спиридонова в администрации главы республики.  В 1998 году </a:t>
            </a:r>
            <a:r>
              <a:rPr dirty="0" lang="ru-RU" smtClean="0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Сергей </a:t>
            </a:r>
            <a:r>
              <a:rPr dirty="0" err="1" lang="ru-RU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Севрук</a:t>
            </a:r>
            <a:r>
              <a:rPr dirty="0" lang="ru-RU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 возглавил пресс-службу «Желтого дома</a:t>
            </a:r>
            <a:r>
              <a:rPr dirty="0" lang="ru-RU" smtClean="0">
                <a:latin charset="0" panose="02020603050405020304" pitchFamily="18" typeface="Times New Roman"/>
                <a:ea charset="0" panose="020F0502020204030204" pitchFamily="34" typeface="Calibri"/>
                <a:cs charset="0" panose="02020603050405020304" pitchFamily="18" typeface="Times New Roman"/>
              </a:rPr>
              <a:t>». </a:t>
            </a:r>
            <a:r>
              <a:rPr dirty="0" lang="ru-RU" smtClean="0">
                <a:latin charset="0" panose="02020603050405020304" pitchFamily="18" typeface="Times New Roman"/>
                <a:ea charset="0" panose="020F0502020204030204" pitchFamily="34" typeface="Calibri"/>
              </a:rPr>
              <a:t>Этот </a:t>
            </a:r>
            <a:r>
              <a:rPr dirty="0" lang="ru-RU">
                <a:latin charset="0" panose="02020603050405020304" pitchFamily="18" typeface="Times New Roman"/>
                <a:ea charset="0" panose="020F0502020204030204" pitchFamily="34" typeface="Calibri"/>
              </a:rPr>
              <a:t>период был не самым лучшим в его жизни. В первую очередь потому, что это была не творческая работа, а Сергей больше </a:t>
            </a:r>
            <a:r>
              <a:rPr dirty="0" lang="ru-RU" smtClean="0">
                <a:latin charset="0" panose="02020603050405020304" pitchFamily="18" typeface="Times New Roman"/>
                <a:ea charset="0" panose="020F0502020204030204" pitchFamily="34" typeface="Calibri"/>
              </a:rPr>
              <a:t>был </a:t>
            </a:r>
            <a:r>
              <a:rPr dirty="0" lang="ru-RU">
                <a:latin charset="0" panose="02020603050405020304" pitchFamily="18" typeface="Times New Roman"/>
                <a:ea charset="0" panose="020F0502020204030204" pitchFamily="34" typeface="Calibri"/>
              </a:rPr>
              <a:t>журналистом, чем управленцем. «Сергея всегда безудержно влекло к творческой работе. Он не любил сидеть в кабинете. </a:t>
            </a:r>
            <a:r>
              <a:rPr dirty="0" lang="ru-RU" smtClean="0">
                <a:latin charset="0" panose="02020603050405020304" pitchFamily="18" typeface="Times New Roman"/>
                <a:ea charset="0" panose="020F0502020204030204" pitchFamily="34" typeface="Calibri"/>
              </a:rPr>
              <a:t>Даже </a:t>
            </a:r>
            <a:r>
              <a:rPr dirty="0" lang="ru-RU">
                <a:latin charset="0" panose="02020603050405020304" pitchFamily="18" typeface="Times New Roman"/>
                <a:ea charset="0" panose="020F0502020204030204" pitchFamily="34" typeface="Calibri"/>
              </a:rPr>
              <a:t>в должности заместителя редактора «Республики» в любую минуту готов был сорваться из редакции, сбегать </a:t>
            </a:r>
            <a:r>
              <a:rPr dirty="0" lang="ru-RU" smtClean="0">
                <a:latin charset="0" panose="02020603050405020304" pitchFamily="18" typeface="Times New Roman"/>
                <a:ea charset="0" panose="020F0502020204030204" pitchFamily="34" typeface="Calibri"/>
              </a:rPr>
              <a:t>на </a:t>
            </a:r>
            <a:r>
              <a:rPr dirty="0" lang="ru-RU">
                <a:latin charset="0" panose="02020603050405020304" pitchFamily="18" typeface="Times New Roman"/>
                <a:ea charset="0" panose="020F0502020204030204" pitchFamily="34" typeface="Calibri"/>
              </a:rPr>
              <a:t>пресс-конференцию или какое-то </a:t>
            </a:r>
            <a:r>
              <a:rPr dirty="0" lang="ru-RU" smtClean="0">
                <a:latin charset="0" panose="02020603050405020304" pitchFamily="18" typeface="Times New Roman"/>
                <a:ea charset="0" panose="020F0502020204030204" pitchFamily="34" typeface="Calibri"/>
              </a:rPr>
              <a:t>событие. Пожалуй</a:t>
            </a:r>
            <a:r>
              <a:rPr dirty="0" lang="ru-RU">
                <a:latin charset="0" panose="02020603050405020304" pitchFamily="18" typeface="Times New Roman"/>
                <a:ea charset="0" panose="020F0502020204030204" pitchFamily="34" typeface="Calibri"/>
              </a:rPr>
              <a:t>, главное, чему у него стоило поучиться, это внимательному отношению к людям» - пишет журналист Анатолий </a:t>
            </a:r>
            <a:r>
              <a:rPr dirty="0" err="1" lang="ru-RU">
                <a:latin charset="0" panose="02020603050405020304" pitchFamily="18" typeface="Times New Roman"/>
                <a:ea charset="0" panose="020F0502020204030204" pitchFamily="34" typeface="Calibri"/>
              </a:rPr>
              <a:t>Зинов</a:t>
            </a:r>
            <a:r>
              <a:rPr dirty="0" lang="ru-RU">
                <a:latin charset="0" panose="02020603050405020304" pitchFamily="18" typeface="Times New Roman"/>
                <a:ea charset="0" panose="020F0502020204030204" pitchFamily="34" typeface="Calibri"/>
              </a:rPr>
              <a:t>.</a:t>
            </a:r>
            <a:endParaRPr dirty="0" lang="ru-RU"/>
          </a:p>
        </p:txBody>
      </p:sp>
      <p:sp>
        <p:nvSpPr>
          <p:cNvPr id="3" name="TextBox 2"/>
          <p:cNvSpPr txBox="1"/>
          <p:nvPr/>
        </p:nvSpPr>
        <p:spPr>
          <a:xfrm>
            <a:off x="2100185" y="3423024"/>
            <a:ext cx="6581802" cy="36933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lvl="0"/>
            <a:r>
              <a:rPr b="1" dirty="0" i="1" lang="ru-RU">
                <a:solidFill>
                  <a:prstClr val="black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Членский билет Союза журналистов </a:t>
            </a:r>
            <a:r>
              <a:rPr b="1" dirty="0" i="1" lang="ru-RU" smtClean="0">
                <a:solidFill>
                  <a:prstClr val="black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СССР.  </a:t>
            </a:r>
            <a:r>
              <a:rPr b="1" dirty="0" i="1" lang="ru-RU" smtClean="0" sz="1400">
                <a:solidFill>
                  <a:prstClr val="black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Из семейного архива</a:t>
            </a:r>
            <a:endParaRPr b="1" dirty="0" i="1" lang="ru-RU" sz="1400">
              <a:solidFill>
                <a:prstClr val="black"/>
              </a:solidFill>
              <a:latin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54801137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2082" y="1"/>
            <a:ext cx="6082862" cy="772510"/>
          </a:xfrm>
        </p:spPr>
        <p:txBody>
          <a:bodyPr/>
          <a:lstStyle/>
          <a:p>
            <a:r>
              <a:rPr lang="ru-RU" sz="4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Трудовая деятельность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6092" y="1215602"/>
            <a:ext cx="6244936" cy="348211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29855" y="1174530"/>
            <a:ext cx="5588876" cy="5885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</a:pPr>
            <a:r>
              <a:rPr lang="ru-RU" sz="1600" dirty="0" smtClean="0">
                <a:solidFill>
                  <a:prstClr val="black"/>
                </a:solidFill>
              </a:rPr>
              <a:t>       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Сергей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 очень исполнительным на любом посту, поэтому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здесь работал не за страх, а за совесть. В то же время он не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принадлежал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числу тех людей, которые гордятся своей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приближенностью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власть имущим.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работая в аппарате главы республики,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остался таким же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простым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доступным и внимательным к людям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«Он никогда не кичился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своим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положением и был неизменно уважителен к людям, всегда тщательно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планировал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пресс-туры в города и районы, и журналисты перед поездкой были уверены, что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обеспечат транспортом, накормят, при необходимости позаботятся о ночлеге. Ну а уж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подготовку выверенных пресс-релизов, каких-то справочных и других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материалов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даже не говорю – все оказывалось на высшем уровне. Это притом, что в то время вся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пресс-служба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начиналась и заканчивалась 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Севруком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Он один успевал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своевременно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делать все» - вспоминал Анатолий 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Зинов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Такие качества как внимание, забота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уважение к людям были характерны для Сергея 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Севрука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endParaRPr lang="ru-RU" sz="1300" dirty="0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9316" y="4894494"/>
            <a:ext cx="62717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Севрук</a:t>
            </a:r>
            <a:r>
              <a:rPr lang="ru-RU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Сергей ( второй ряд, третий справа) во время поездки со Спиридоновым Ю.М.  </a:t>
            </a:r>
            <a:r>
              <a:rPr lang="ru-RU" sz="14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Фото из </a:t>
            </a:r>
            <a:r>
              <a:rPr lang="ru-RU" sz="1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семейного архива</a:t>
            </a:r>
          </a:p>
          <a:p>
            <a:pPr lvl="0" algn="ctr"/>
            <a:endParaRPr lang="ru-RU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4528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74FE9C-902C-45DE-B90B-85DBF8F55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9835" y="85226"/>
            <a:ext cx="6469117" cy="695167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Трудовая деятельность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EE6CB8-F1B1-484F-B1F8-09747ADF0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7879" y="780393"/>
            <a:ext cx="7137820" cy="5225142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Фотокорреспондент Юрий Осетров напишет: «В предвыборную кампанию 2001 года мы работали буквально </a:t>
            </a:r>
            <a:r>
              <a:rPr lang="ru-RU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наизмор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Вместе со Спиридоновым за день облетали несколько удаленных населенных пунктов. Буквально с ног валились. Часто даже ночевать домой не приходили, укладывались спать прямо на полу в </a:t>
            </a:r>
            <a:r>
              <a:rPr lang="ru-RU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пресс-зале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«желтого дома». Благо там был мягкий ворсистый ковер. Под голову куртку положим и спим. Смысла просто не было идти домой: возвращались за полночь, пока до дому дойдешь, душ примешь, перекусишь – для сна остается всего ничего. Потому что в пять утра мы уже должны были быть на ногах и снова ехать куда-нибудь. Проще было остаться в администрации. По крайней мере в час ночи ты уже спишь, и у тебя есть как минимум часа четыре для сна».  В то время, Сергей очень уставал. Он все принимал близко к сердцу и все хотел делать на отлично, а это, как известно, тоже очень выматывает. Тогда же еще не было толком ни интернета, ни сотовых телефонов. Бывало, он где-нибудь на выезде с главой, а ему редакторы звонят: номер надо сдавать. После победы Владимира </a:t>
            </a:r>
            <a:r>
              <a:rPr lang="ru-RU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Торлопова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выборах Сергей ушел работать заместителем главного редактора в газету «Республика», скучал по журналистике. На всех этапах трудовой деятельности Сергея </a:t>
            </a:r>
            <a:r>
              <a:rPr lang="ru-RU" sz="7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Севрука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отличало огромное трудолюбие, неравнодушие, ответственное отношение к работе в любой должности.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  <p:pic>
        <p:nvPicPr>
          <p:cNvPr id="6" name="Объект 4">
            <a:extLst>
              <a:ext uri="{FF2B5EF4-FFF2-40B4-BE49-F238E27FC236}">
                <a16:creationId xmlns:a16="http://schemas.microsoft.com/office/drawing/2014/main" id="{E14480CD-046B-4BEE-A0B0-09A7B004CCE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4252" y="948461"/>
            <a:ext cx="4622217" cy="2300279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1AD41F4-B451-4C48-9CEF-3D81560B2627}"/>
              </a:ext>
            </a:extLst>
          </p:cNvPr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94252" y="3840736"/>
            <a:ext cx="4622217" cy="249268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1214" y="6400942"/>
            <a:ext cx="4745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https://vk.com/id50631567?z=albums50631567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37028" y="3360072"/>
            <a:ext cx="1880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Рабочие будни…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2890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C733E4-CACD-4E52-967F-15A8761AF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7771" y="-86627"/>
            <a:ext cx="5889860" cy="107467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Личность журналиста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092791" y="947960"/>
            <a:ext cx="5944403" cy="5337338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10000"/>
              </a:lnSpc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Кроме любимой работы у Сергея была любимая семья. «Было у Сергея качество, которым сегодня могут похвастать не все: он был прекрасный семьянин. Будучи в длительных командировках, каждый вечер непременно звонил из гостиницы своей обожаемой Люсе, сообщал, что у него все в порядке, и расспрашивал, как дела у нее и у сына Ярослава» - вспоминает Анатолий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Зинов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10000"/>
              </a:lnSpc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Добрый, веселый и неунывающий, он всегда умел найти нужные слова, чтобы поддержать коллег. Бывало, на планерке кому-нибудь из журналистов достанется от сотрудников, раскритикуют его материал, человек уйдет расстроенный. Сергей обязательно зайдет к нему в кабинет утешить, сказать какие-то ободряющие слова. Обычно в таких случаях он вспоминал, как его самого в молодости иногда критиковали на планерках: «А я тогда писал о лесной отрасли и все материалы согласовывал с руководством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минлеспрома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Поэтому, когда кто-то разводил критику, я выбрасывал свой главный козырь – «Ну и что? А министру нравится!»</a:t>
            </a:r>
          </a:p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6365A22-2307-4E17-8939-E982A09F16D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1060" y="988043"/>
            <a:ext cx="3166711" cy="395756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04922" y="1028127"/>
            <a:ext cx="2290812" cy="391748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51060" y="5373948"/>
            <a:ext cx="5932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https://vk.com/sevrukya?z=photo17141112_397346227%2Falbum17141112_0%2Frev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035574" y="4945609"/>
            <a:ext cx="1624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Сергей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Севрук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86982" y="4937249"/>
            <a:ext cx="1763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Ярослав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Севрук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1985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29FAED-35C5-4015-BD18-170862056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7139" y="-103199"/>
            <a:ext cx="5889859" cy="1056056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Личность журналиста</a:t>
            </a:r>
            <a:endParaRPr lang="ru-RU" dirty="0"/>
          </a:p>
        </p:txBody>
      </p:sp>
      <p:sp>
        <p:nvSpPr>
          <p:cNvPr id="4098" name="AutoShape 2" descr="https://i.mycdn.me/i?r=AzEPZsRbOZEKgBhR0XGMT1RkcPbsFxcCtKTsRX-cDAYDr6aKTM5SRkZCeTgDn6uOyi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0" name="AutoShape 4" descr="https://i.mycdn.me/i?r=AzEPZsRbOZEKgBhR0XGMT1RkcPbsFxcCtKTsRX-cDAYDr6aKTM5SRkZCeTgDn6uOyi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2" name="AutoShape 6" descr="https://i.mycdn.me/i?r=AzEPZsRbOZEKgBhR0XGMT1RkcPbsFxcCtKTsRX-cDAYDr6aKTM5SRkZCeTgDn6uOyi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84930" y="714408"/>
            <a:ext cx="11707070" cy="120032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добрые слова Сергей никогда не скупился. И что характерно: это были не просто слова. Он действительно умел подметить в человеке все самые лучшие его качества. Особенно заметно это было в его стихах, которые он посвящал своим коллегам.</a:t>
            </a:r>
          </a:p>
          <a:p>
            <a:r>
              <a:rPr lang="ru-RU" dirty="0" smtClean="0"/>
              <a:t> 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116832" y="1697016"/>
            <a:ext cx="4532587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снова начать, вряд ли б вы пожелали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Выбрать сытый покой без душевных тревог,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хотели бы жить без любви и печали,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лицо не умыть пылью дальних дорог.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Коми нет уголка, где бы вы не бывали,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Вряд ли помните всех, кому вы помогли,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болела душа, если вас предавали –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 такое простить никогда не могли!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было уже и потерь, и прощаний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две жизни хватило б той боли другим,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любили давать вы пустых обещаний,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могли жизнь отдать за людей дорогих.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кроили себя мы по вашим лекалам,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Силе духа учились, и силе ума,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Оставались верны вы своим идеалам,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Даже если меняла их родная страна.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1821" y="1697016"/>
            <a:ext cx="3849856" cy="384985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111585" y="6295285"/>
            <a:ext cx="3912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https://enc.rusdeutsch.ru/articles/5610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60376" y="5546872"/>
            <a:ext cx="4970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Рейнгольд</a:t>
            </a:r>
            <a:r>
              <a:rPr lang="ru-RU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Бихерт</a:t>
            </a:r>
            <a:r>
              <a:rPr lang="ru-RU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государственный и </a:t>
            </a:r>
          </a:p>
          <a:p>
            <a:pPr algn="ctr"/>
            <a:r>
              <a:rPr lang="ru-RU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общественный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деятель, журналист</a:t>
            </a:r>
            <a:r>
              <a:rPr lang="ru-RU" b="1" i="1" dirty="0">
                <a:solidFill>
                  <a:srgbClr val="000000"/>
                </a:solidFill>
                <a:latin typeface="ArtemiusSans SN Light"/>
              </a:rPr>
              <a:t>.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4834385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29FAED-35C5-4015-BD18-170862056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9527" y="62959"/>
            <a:ext cx="5591476" cy="655153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Личность журналиста</a:t>
            </a:r>
            <a:endParaRPr lang="ru-RU" dirty="0"/>
          </a:p>
        </p:txBody>
      </p:sp>
      <p:sp>
        <p:nvSpPr>
          <p:cNvPr id="4098" name="AutoShape 2" descr="https://i.mycdn.me/i?r=AzEPZsRbOZEKgBhR0XGMT1RkcPbsFxcCtKTsRX-cDAYDr6aKTM5SRkZCeTgDn6uOyi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0" name="AutoShape 4" descr="https://i.mycdn.me/i?r=AzEPZsRbOZEKgBhR0XGMT1RkcPbsFxcCtKTsRX-cDAYDr6aKTM5SRkZCeTgDn6uOyi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2" name="AutoShape 6" descr="https://i.mycdn.me/i?r=AzEPZsRbOZEKgBhR0XGMT1RkcPbsFxcCtKTsRX-cDAYDr6aKTM5SRkZCeTgDn6uOyi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4" name="Picture 8" descr="https://www.bnkomi.ru/content/news/images/25078/KIR_6062_prev_original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4229" y="3677243"/>
            <a:ext cx="4165600" cy="2765685"/>
          </a:xfrm>
          <a:prstGeom prst="rect">
            <a:avLst/>
          </a:prstGeom>
          <a:noFill/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5403273" y="902778"/>
            <a:ext cx="6325759" cy="5276641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itchFamily="18" charset="0"/>
              </a:rPr>
              <a:t>       Работающие с ним ежедневно бок о бок, знали его с первых его шагов в журналистике. А вот журналисты других изданий, телекомпании «Коми гор» и новых электронных СМИ полюбили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Севрука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вовремя его работы руководителем пресс-службы Главы Республики. Сергея иногда называли «ходячей энциклопедией». Он знал поименно и лично всех руководителей министерств и ведомств, заведующих отделами, депутатов Госсовета, директоров крупных и средних предприятий и организаций, глав администраций городов и районов и их заместителей.               Многие журналисты «Республики» этим пользовались, и, чтобы не заморачиваться поиском справок в интернете, шли в кабинет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Севрука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за консультацией.       Благодаря   своему упорству он стал не только хорошим журналистом но и полезным знакомым для молодых и еще не опытных журналистов.  Очень хорошая память любовь к профессии, уважение к людям сделали его одним из самых авторитетных и опытных журналистов.</a:t>
            </a:r>
          </a:p>
          <a:p>
            <a:pPr marL="0" indent="0">
              <a:lnSpc>
                <a:spcPct val="120000"/>
              </a:lnSpc>
              <a:buNone/>
            </a:pPr>
            <a:endParaRPr lang="ru-RU" sz="1800" dirty="0"/>
          </a:p>
        </p:txBody>
      </p:sp>
      <p:pic>
        <p:nvPicPr>
          <p:cNvPr id="9" name="Объект 4">
            <a:extLst>
              <a:ext uri="{FF2B5EF4-FFF2-40B4-BE49-F238E27FC236}">
                <a16:creationId xmlns:a16="http://schemas.microsoft.com/office/drawing/2014/main" id="{7DBA3E19-4D13-4B53-AC88-04888CBBE67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4229" y="635069"/>
            <a:ext cx="4165600" cy="267284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81667" y="3299131"/>
            <a:ext cx="4108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форуме СМИ Северо-Запада, 2012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5266" y="6442928"/>
            <a:ext cx="4254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https://www.bnkomi.ru/data/news/25078/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34385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5082" y="1497725"/>
            <a:ext cx="10704786" cy="4552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Известный журналист,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52-летний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Сергей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Севрук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скоропостижно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скончался 9 января от осложнения после воспаления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легких. Проститься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Сергеем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Севруком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пришло более ста человек, в том числе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члены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правительства, представители администрации главы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регионов,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коллеги, родственники и друзья.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Все, кто знал Сергея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Севрука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говорили о нем, как о Человеке с большой буквы, вспоминали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его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человека добрейшей души, с бездной юмора, ума, знания дела, настоящего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профессионала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своего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дела. Выпускниками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нашей школы  были многие, известные в городе и республике люди,  Сергей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Эрвинович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Севрук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среди них занимает особое место. Талантливый журналист, заместитель главного редактора газеты "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Республика«,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тдал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журналистике более 30 лет, заслужив в медиа сообществе репутацию авторитетного и грамотного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специалиста. Он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писал красивые стихи и актуальную прозу. Сергей обладал прекрасными организаторскими способностями.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любил людей, любил жизнь. Очень жаль, что его жизнь так рано оборвалась. Он воспитал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хорошего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сына, который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примеру отца стал журналистом и продолжает его дело. Деятельность Сергея в журналистике - пример служения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профессии, который достоин подражания и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уважения. Он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прожил короткую, но яркую жизнь. Такие добрые, честные,  умные, порядочные, интеллигентные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люди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посылаются человечеству свыше, чтобы оно стало лучше.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3359" y="465082"/>
            <a:ext cx="94800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Сохраним память о Сергее </a:t>
            </a:r>
            <a:r>
              <a:rPr lang="ru-RU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Севруке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1555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Список источников и литературы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1.Воспоминания журналиста Сергея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Севрука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2.Воспоминания начальника охраны Спиридонова Пономарева Б.А.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3.Воспоминания фотокорреспондента Юрия Осетрова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4.Воспоминания журналиста Анатолия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Зинова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5.Стихотворение Сергея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Севрука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 его сайта 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https://stihi.ru/avtor/zuxel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Сергей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Сольнис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Воспоминания </a:t>
            </a:r>
            <a:r>
              <a:rPr 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Шкуновой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Раисы Михайловны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https://www.bnkomi.ru/data/news/25078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  <a:hlinkClick r:id="rId3"/>
              </a:rPr>
              <a:t>https://</a:t>
            </a:r>
            <a:r>
              <a:rPr lang="en-US" sz="2000" dirty="0" smtClean="0">
                <a:solidFill>
                  <a:prstClr val="black"/>
                </a:solidFill>
                <a:hlinkClick r:id="rId3"/>
              </a:rPr>
              <a:t>enc.rusdeutsch.ru/articles/5610</a:t>
            </a:r>
            <a:endParaRPr lang="ru-RU" sz="2000" dirty="0" smtClean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>
                <a:solidFill>
                  <a:prstClr val="black"/>
                </a:solidFill>
              </a:rPr>
              <a:t>9</a:t>
            </a:r>
            <a:r>
              <a:rPr lang="ru-RU" sz="2000" dirty="0" smtClean="0">
                <a:solidFill>
                  <a:prstClr val="black"/>
                </a:solidFill>
              </a:rPr>
              <a:t>.  </a:t>
            </a:r>
            <a:r>
              <a:rPr lang="en-US" sz="2000" dirty="0" smtClean="0">
                <a:solidFill>
                  <a:prstClr val="black"/>
                </a:solidFill>
              </a:rPr>
              <a:t>https</a:t>
            </a:r>
            <a:r>
              <a:rPr lang="en-US" sz="2000" dirty="0">
                <a:solidFill>
                  <a:prstClr val="black"/>
                </a:solidFill>
              </a:rPr>
              <a:t>://vk.com/sevrukya?z=photo17141112_397346227%2Falbum17141112_0%2Frev</a:t>
            </a:r>
            <a:endParaRPr lang="ru-RU" sz="20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solidFill>
                  <a:prstClr val="black"/>
                </a:solidFill>
              </a:rPr>
              <a:t>10.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https://vk.com/id50631567?z=albums50631567</a:t>
            </a:r>
            <a:endParaRPr lang="ru-RU" sz="2000" dirty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>
              <a:solidFill>
                <a:prstClr val="black"/>
              </a:solidFill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3900" y="1203223"/>
            <a:ext cx="11371006" cy="2251127"/>
          </a:xfrm>
        </p:spPr>
        <p:txBody>
          <a:bodyPr>
            <a:normAutofit fontScale="90000"/>
          </a:bodyPr>
          <a:lstStyle/>
          <a:p>
            <a:pPr marL="228600" lvl="0" indent="-228600" algn="just">
              <a:spcBef>
                <a:spcPts val="1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Не все </a:t>
            </a:r>
            <a:r>
              <a:rPr lang="ru-RU" sz="27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ученики  знают </a:t>
            </a: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 том, что в нашей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школе учились ребята, оставившие след в истории нашего города и Республики Коми. Рассказ о человеке, преданном своей профессии, состоявшемся в профессии будет актуален для учащихся, на этапе выбора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жизненного пути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br>
              <a:rPr lang="ru-RU" sz="24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40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Цель</a:t>
            </a:r>
            <a:r>
              <a:rPr lang="ru-RU" sz="27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700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Сохранить </a:t>
            </a: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память о выдающемся выпускнике школы и талантливом журналисте Республики Коми Сергее </a:t>
            </a:r>
            <a:r>
              <a:rPr lang="ru-RU" sz="2700" dirty="0" err="1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Севруке</a:t>
            </a:r>
            <a:r>
              <a:rPr lang="ru-RU" sz="27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700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50042" y="4126372"/>
            <a:ext cx="11063748" cy="273162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-Изучить жизненный путь и творчество Сергея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Эрвиновича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Севрука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-Повысить уровень интереса учащихся к истории школы и Республики Коми;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-Привлечь внимание молодежи к активному поиску своего места в жизни, к профессии журналиста.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74FE9C-902C-45DE-B90B-85DBF8F55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8843" y="-393183"/>
            <a:ext cx="10515600" cy="1325563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Школьные годы  чудесные…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EE6CB8-F1B1-484F-B1F8-09747ADF00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132" y="5946206"/>
            <a:ext cx="11783961" cy="146009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Сергей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Севрук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учился в нашей школе с 1 по 10 класс. Первым учителем у него была Вера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Олимпиевна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Бызова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заслуженный учитель школ Коми АССР. </a:t>
            </a:r>
            <a:endParaRPr lang="ru-RU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1305525" y="5330653"/>
            <a:ext cx="920854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Сергей </a:t>
            </a:r>
            <a:r>
              <a:rPr lang="ru-RU" sz="2000" b="1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Севрук</a:t>
            </a:r>
            <a:r>
              <a:rPr lang="ru-RU" sz="2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(пятый </a:t>
            </a:r>
            <a:r>
              <a:rPr lang="ru-RU" sz="2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ряд </a:t>
            </a:r>
            <a:r>
              <a:rPr lang="ru-RU" sz="20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третий слева) </a:t>
            </a:r>
            <a:r>
              <a:rPr lang="ru-RU" sz="2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первом </a:t>
            </a:r>
            <a:r>
              <a:rPr lang="ru-RU" sz="20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классе. </a:t>
            </a:r>
            <a:r>
              <a:rPr lang="ru-RU" sz="2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1968-69 учебный год. </a:t>
            </a:r>
            <a:endParaRPr lang="ru-RU" sz="2000" b="1" i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Фото </a:t>
            </a:r>
            <a:r>
              <a:rPr lang="ru-RU" sz="1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архива </a:t>
            </a:r>
            <a:r>
              <a:rPr lang="ru-RU" sz="14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школьного музея</a:t>
            </a:r>
            <a:endParaRPr lang="ru-RU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msg1690862313-382556.jp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3152" y="616018"/>
            <a:ext cx="9933052" cy="4730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97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7849" y="-369804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Школьные годы  чудесные…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023154" y="-577385"/>
            <a:ext cx="5253552" cy="760416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2130" y="6214427"/>
            <a:ext cx="11569567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«Зимой было очень холодно, часто отменяли занятия в школе, особенно в младших классах. Но мы всё равно приходили на учёбу в свой второй «а».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13296" y="5772976"/>
            <a:ext cx="85472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Сергей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Севрук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 первый ряд в центре) во втором классе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1969-70 учебный год </a:t>
            </a:r>
            <a:r>
              <a:rPr lang="ru-RU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/>
            <a:r>
              <a:rPr lang="ru-RU" sz="14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Фото </a:t>
            </a:r>
            <a:r>
              <a:rPr lang="ru-RU" sz="1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архива школьного музея</a:t>
            </a:r>
            <a:endParaRPr lang="ru-RU" sz="20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133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6819" y="-125331"/>
            <a:ext cx="8158316" cy="943417"/>
          </a:xfrm>
        </p:spPr>
        <p:txBody>
          <a:bodyPr>
            <a:noAutofit/>
          </a:bodyPr>
          <a:lstStyle/>
          <a:p>
            <a:r>
              <a:rPr dirty="0" lang="ru-RU" smtClean="0" sz="3600">
                <a:latin charset="0" pitchFamily="18" typeface="Times New Roman"/>
                <a:cs charset="0" pitchFamily="18" typeface="Times New Roman"/>
              </a:rPr>
              <a:t> </a:t>
            </a:r>
            <a:r>
              <a:rPr b="1" dirty="0" lang="ru-RU" smtClean="0">
                <a:latin charset="0" pitchFamily="18" typeface="Times New Roman"/>
                <a:cs charset="0" pitchFamily="18" typeface="Times New Roman"/>
              </a:rPr>
              <a:t>Школьные годы  чудесные… </a:t>
            </a:r>
            <a:endParaRPr dirty="0" lang="ru-RU">
              <a:latin charset="0" pitchFamily="18" typeface="Times New Roman"/>
              <a:cs charset="0" pitchFamily="18"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0960" y="1428737"/>
            <a:ext cx="10096571" cy="250032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dirty="0" lang="ru-RU" smtClean="0">
                <a:latin charset="0" pitchFamily="18" typeface="Times New Roman"/>
                <a:cs charset="0" pitchFamily="18" typeface="Times New Roman"/>
              </a:rPr>
              <a:t>		</a:t>
            </a:r>
            <a:endParaRPr dirty="0" lang="ru-RU" sz="3000">
              <a:latin charset="0" pitchFamily="18" typeface="Times New Roman"/>
              <a:cs charset="0" pitchFamily="18"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8070" y="5861257"/>
            <a:ext cx="11854015" cy="1384995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lang="ru-RU" smtClean="0" sz="2000">
                <a:latin charset="0" pitchFamily="18" typeface="Times New Roman"/>
                <a:cs charset="0" pitchFamily="18" typeface="Times New Roman"/>
              </a:rPr>
              <a:t>  </a:t>
            </a:r>
            <a:r>
              <a:rPr dirty="0" lang="ru-RU" smtClean="0">
                <a:latin charset="0" pitchFamily="18" typeface="Times New Roman"/>
                <a:cs charset="0" pitchFamily="18" typeface="Times New Roman"/>
              </a:rPr>
              <a:t>Наша старенькая любимая учительница - Вера </a:t>
            </a:r>
            <a:r>
              <a:rPr dirty="0" err="1" lang="ru-RU" smtClean="0">
                <a:latin charset="0" pitchFamily="18" typeface="Times New Roman"/>
                <a:cs charset="0" pitchFamily="18" typeface="Times New Roman"/>
              </a:rPr>
              <a:t>Алимпиевна</a:t>
            </a:r>
            <a:r>
              <a:rPr dirty="0" lang="ru-RU" smtClean="0">
                <a:latin charset="0" pitchFamily="18" typeface="Times New Roman"/>
                <a:cs charset="0" pitchFamily="18" typeface="Times New Roman"/>
              </a:rPr>
              <a:t> в перемену приносила в холодный класс поднос с горячими компотом и пончиками. Какие они были вкусные!».- напишет он в выпускном альбоме, посвященном школьным годам. Сергей сохранил о школе самые теплые воспоминания.</a:t>
            </a:r>
          </a:p>
          <a:p>
            <a:endParaRPr dirty="0" lang="ru-RU" sz="2800"/>
          </a:p>
        </p:txBody>
      </p:sp>
      <p:sp>
        <p:nvSpPr>
          <p:cNvPr id="4" name="TextBox 3"/>
          <p:cNvSpPr txBox="1"/>
          <p:nvPr/>
        </p:nvSpPr>
        <p:spPr>
          <a:xfrm flipH="1">
            <a:off x="1379873" y="5410839"/>
            <a:ext cx="9652208" cy="707886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lvl="0"/>
            <a:r>
              <a:rPr b="1" dirty="0" i="1" lang="ru-RU" smtClean="0" sz="2000">
                <a:solidFill>
                  <a:prstClr val="black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Сергей </a:t>
            </a:r>
            <a:r>
              <a:rPr b="1" dirty="0" err="1" i="1" lang="ru-RU" smtClean="0" sz="2000">
                <a:solidFill>
                  <a:prstClr val="black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Севрук</a:t>
            </a:r>
            <a:r>
              <a:rPr b="1" dirty="0" i="1" lang="ru-RU" smtClean="0" sz="2000">
                <a:solidFill>
                  <a:prstClr val="black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 </a:t>
            </a:r>
            <a:r>
              <a:rPr b="1" dirty="0" i="1" lang="ru-RU" sz="2000">
                <a:solidFill>
                  <a:prstClr val="black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(второй ряд второй </a:t>
            </a:r>
            <a:r>
              <a:rPr b="1" dirty="0" i="1" lang="ru-RU" smtClean="0" sz="2000">
                <a:solidFill>
                  <a:prstClr val="black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справа</a:t>
            </a:r>
            <a:r>
              <a:rPr b="1" dirty="0" i="1" lang="ru-RU" sz="2000">
                <a:solidFill>
                  <a:prstClr val="black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) в третьем </a:t>
            </a:r>
            <a:r>
              <a:rPr b="1" dirty="0" i="1" lang="ru-RU" smtClean="0" sz="2000">
                <a:solidFill>
                  <a:prstClr val="black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классе. 1970-71учебный год</a:t>
            </a:r>
          </a:p>
          <a:p>
            <a:pPr lvl="0"/>
            <a:r>
              <a:rPr b="1" dirty="0" i="1" lang="ru-RU" smtClean="0" sz="2000">
                <a:solidFill>
                  <a:prstClr val="black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 </a:t>
            </a:r>
            <a:r>
              <a:rPr b="1" dirty="0" i="1" lang="ru-RU" sz="1400">
                <a:solidFill>
                  <a:prstClr val="black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Фото из архива </a:t>
            </a:r>
            <a:r>
              <a:rPr b="1" dirty="0" i="1" lang="ru-RU" smtClean="0" sz="1400">
                <a:solidFill>
                  <a:prstClr val="black"/>
                </a:solidFill>
                <a:latin charset="0" panose="02020603050405020304" pitchFamily="18" typeface="Times New Roman"/>
                <a:cs charset="0" panose="02020603050405020304" pitchFamily="18" typeface="Times New Roman"/>
              </a:rPr>
              <a:t>школьного музея</a:t>
            </a:r>
            <a:endParaRPr b="1" dirty="0" i="1" lang="ru-RU" sz="2000">
              <a:latin charset="0" panose="02020603050405020304" pitchFamily="18" typeface="Times New Roman"/>
              <a:cs charset="0" panose="02020603050405020304" pitchFamily="18" typeface="Times New Roman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1AD41F4-B451-4C48-9CEF-3D81560B2627}"/>
              </a:ext>
            </a:extLst>
          </p:cNvPr>
          <p:cNvPicPr/>
          <p:nvPr/>
        </p:nvPicPr>
        <p:blipFill rotWithShape="1">
          <a:blip cstate="email"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06" l="64" r="90" t="26"/>
          <a:stretch/>
        </p:blipFill>
        <p:spPr bwMode="auto">
          <a:xfrm>
            <a:off x="1463040" y="592262"/>
            <a:ext cx="9113194" cy="49230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1C863C-CC57-4E47-AAE3-6544DB24D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6475" y="-311150"/>
            <a:ext cx="10515600" cy="1325563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Школьные годы  чудесные… 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367327" y="1014413"/>
            <a:ext cx="557784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Детство у него было радостным и беззаботным: «…Вообще детство было, как в песне поется, очень счастливым. Бабушка рано научила меня читать, с утра до вечера я наслаждался и сказками, и приключенческими романами, и книжками про Великую Отечественную... Всем двором мы представляли, как ушли бы в партизанский отряд, с удовольствием мастерили деревянные автоматы "ППШ", пистолеты, финки. В какой-то момент, после прочтения романов Вальтера Скотта я увлек друзей-сверстников изготовлением деревянных мечей и щитов. Потом мы устраивали битвы возле соседней школы. Помню, у меня был длинный меч из полосатой доски щита-ограждения и щит из куска ДВП. В нём прокалывал гвоздями дырки для колец проволоки, в которые просовывал руку» - вспоминал о своем детстве Сергей.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3825" y="1135194"/>
            <a:ext cx="6168156" cy="45597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5029" y="5815726"/>
            <a:ext cx="6336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Сергей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Севрук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центре. </a:t>
            </a:r>
          </a:p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Страница из выпускного альбома, 1978год</a:t>
            </a: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Из семейного архива  </a:t>
            </a:r>
            <a:endParaRPr lang="ru-RU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54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8325" y="-206375"/>
            <a:ext cx="10515600" cy="1325563"/>
          </a:xfrm>
        </p:spPr>
        <p:txBody>
          <a:bodyPr/>
          <a:lstStyle/>
          <a:p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Школьные годы  чудесные…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6309" y="924128"/>
            <a:ext cx="7091266" cy="50176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00975" y="1309291"/>
            <a:ext cx="382905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«…Став постарше, мы в актированные морозные дни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выходили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играть в хоккей с Вовкой 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Чугаем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Он был уже почти взрослым,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класс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восьмой, кажется, учил нас "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бортать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 соперников и бить  клюшкой по </a:t>
            </a: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шайбе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Когда мы прыгали в сугробы с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крыши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пристройки к клубу "Строитель"(уровень второго-третьего этажа),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 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Чугай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забирался на самый верх здания (пятый этаж примерно) и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прыгал</a:t>
            </a:r>
          </a:p>
          <a:p>
            <a:pPr algn="just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сугроб так, что погружался в снег по самую шею.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6309" y="6018774"/>
            <a:ext cx="7026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Аттестат о среднем образовании Сергея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Севрука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семейного архива</a:t>
            </a:r>
            <a:endParaRPr lang="ru-RU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06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9325" y="-206375"/>
            <a:ext cx="8001000" cy="1325563"/>
          </a:xfrm>
        </p:spPr>
        <p:txBody>
          <a:bodyPr/>
          <a:lstStyle/>
          <a:p>
            <a:r>
              <a:rPr lang="ru-RU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Школьные годы  чудесные… 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4019" y="1116805"/>
            <a:ext cx="7808284" cy="517063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544910" y="1598563"/>
            <a:ext cx="31951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Когда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Вовка пришел из армии, он рассказывал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как их учили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пришивать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подворотнички и наматывать портянки. Мы слушали и мечтали поскорее вырасти, пойти на площадь перед "Строителем",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откуда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нас проводят в эту интересную и загадочную армию» - поведал нам журналист.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Очень теплые, добрые воспоминания о Сергее 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Севруке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сохранили учителя школы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9937" y="6287438"/>
            <a:ext cx="5148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Военный билет Сергея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Севрука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семейного архива</a:t>
            </a:r>
            <a:endParaRPr lang="ru-RU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60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94186" y="167477"/>
            <a:ext cx="786962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Школьные годы  чудесные…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676695" y="1308537"/>
            <a:ext cx="5265683" cy="5189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 воспоминаний заведующей учебной частью, а тогда пионервожатой 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Шкуновой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Раисы Михайловны: «Когда в 1972 году я пришла работать в нашу школу Сережа учился в 5 классе, Он был членом Совета дружины, всегда  аккуратно одет, учился конечно же хорошо. Скромный, серьезный, ответственный, всегда имел свое мнение. С этого времени прошло более 50 лет, а у меня в памяти его лицо с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умными,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красивыми карими глазами.  Сережа с большим уважением относился к учителям, пользовался уважением одноклассников». Школа - один из главных социальных институтов, где происходит становление личности человека. Школа научила общаться с разными людьми, дружить, быть ответственным, любить свою Родину.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1199866" y="544139"/>
            <a:ext cx="4543057" cy="626871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3000" y="6056271"/>
            <a:ext cx="6268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Сергей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Севрук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(второй ряд второй справа) в составе  Совета дружины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Фото из семейного архива</a:t>
            </a:r>
            <a:endParaRPr lang="ru-RU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29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2300</Words>
  <Application>Microsoft Office PowerPoint</Application>
  <PresentationFormat>Широкоэкранный</PresentationFormat>
  <Paragraphs>116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ArtemiusSans SN Light</vt:lpstr>
      <vt:lpstr>Calibri</vt:lpstr>
      <vt:lpstr>Calibri Light</vt:lpstr>
      <vt:lpstr>Times New Roman</vt:lpstr>
      <vt:lpstr>Тема Office</vt:lpstr>
      <vt:lpstr>Презентация PowerPoint</vt:lpstr>
      <vt:lpstr>Актуальность Не все ученики  знают о том, что в нашей школе учились ребята, оставившие след в истории нашего города и Республики Коми. Рассказ о человеке, преданном своей профессии, состоявшемся в профессии будет актуален для учащихся, на этапе выбора жизненного пути.  Цель Сохранить память о выдающемся выпускнике школы и талантливом журналисте Республики Коми Сергее Севруке </vt:lpstr>
      <vt:lpstr> Школьные годы  чудесные…</vt:lpstr>
      <vt:lpstr>Школьные годы  чудесные…</vt:lpstr>
      <vt:lpstr> Школьные годы  чудесные… </vt:lpstr>
      <vt:lpstr>Школьные годы  чудесные… </vt:lpstr>
      <vt:lpstr>Школьные годы  чудесные…</vt:lpstr>
      <vt:lpstr>Школьные годы  чудесные… </vt:lpstr>
      <vt:lpstr>Презентация PowerPoint</vt:lpstr>
      <vt:lpstr>Трудовая деятельность</vt:lpstr>
      <vt:lpstr>Трудовая деятельность</vt:lpstr>
      <vt:lpstr>Трудовая деятельность</vt:lpstr>
      <vt:lpstr>Трудовая деятельность</vt:lpstr>
      <vt:lpstr>Трудовая деятельность</vt:lpstr>
      <vt:lpstr>Личность журналиста</vt:lpstr>
      <vt:lpstr>Личность журналиста</vt:lpstr>
      <vt:lpstr>Личность журналиста</vt:lpstr>
      <vt:lpstr>Презентация PowerPoint</vt:lpstr>
      <vt:lpstr>Список источников и литературы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Оксана Бабенко</dc:creator>
  <cp:lastModifiedBy>User</cp:lastModifiedBy>
  <cp:revision>48</cp:revision>
  <dcterms:created xsi:type="dcterms:W3CDTF">2023-11-29T18:15:25Z</dcterms:created>
  <dcterms:modified xsi:type="dcterms:W3CDTF">2024-03-22T10:00:44Z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776307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